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025"/>
    <p:restoredTop sz="94672"/>
  </p:normalViewPr>
  <p:slideViewPr>
    <p:cSldViewPr snapToGrid="0">
      <p:cViewPr varScale="1">
        <p:scale>
          <a:sx n="78" d="100"/>
          <a:sy n="78" d="100"/>
        </p:scale>
        <p:origin x="200" y="9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3" Type="http://schemas.openxmlformats.org/officeDocument/2006/relationships/image" Target="../media/image33.png"/><Relationship Id="rId7" Type="http://schemas.openxmlformats.org/officeDocument/2006/relationships/image" Target="../media/image35.png"/><Relationship Id="rId2" Type="http://schemas.openxmlformats.org/officeDocument/2006/relationships/image" Target="../media/image32.svg"/><Relationship Id="rId1" Type="http://schemas.openxmlformats.org/officeDocument/2006/relationships/image" Target="../media/image31.png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4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3" Type="http://schemas.openxmlformats.org/officeDocument/2006/relationships/image" Target="../media/image33.png"/><Relationship Id="rId7" Type="http://schemas.openxmlformats.org/officeDocument/2006/relationships/image" Target="../media/image35.png"/><Relationship Id="rId2" Type="http://schemas.openxmlformats.org/officeDocument/2006/relationships/image" Target="../media/image32.svg"/><Relationship Id="rId1" Type="http://schemas.openxmlformats.org/officeDocument/2006/relationships/image" Target="../media/image31.png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colored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2">
        <a:alpha val="0"/>
      </a:schemeClr>
    </dgm:fillClrLst>
    <dgm:linClrLst meth="repeat">
      <a:schemeClr val="accent2">
        <a:alpha val="0"/>
      </a:schemeClr>
    </dgm:linClrLst>
    <dgm:effectClrLst/>
    <dgm:txLinClrLst/>
    <dgm:txFillClrLst meth="repeat">
      <a:schemeClr val="accent2"/>
      <a:schemeClr val="accent3"/>
      <a:schemeClr val="accent4"/>
      <a:schemeClr val="accent5"/>
      <a:schemeClr val="accent6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3_2">
  <dgm:title val=""/>
  <dgm:desc val=""/>
  <dgm:catLst>
    <dgm:cat type="accent3" pri="13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5E6410D-60FB-4DF3-A948-87B7A0CB0FE0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coloredtext_colorful1" csCatId="colorful" phldr="1"/>
      <dgm:spPr/>
      <dgm:t>
        <a:bodyPr/>
        <a:lstStyle/>
        <a:p>
          <a:endParaRPr lang="en-US"/>
        </a:p>
      </dgm:t>
    </dgm:pt>
    <dgm:pt modelId="{4AE8BB75-627D-4B51-BFB3-511C84D53B5A}">
      <dgm:prSet/>
      <dgm:spPr/>
      <dgm:t>
        <a:bodyPr/>
        <a:lstStyle/>
        <a:p>
          <a:r>
            <a:rPr lang="en-US" dirty="0"/>
            <a:t>The integration of information technology in healthcare is revolutionizing how we deliver and manage medical services.</a:t>
          </a:r>
        </a:p>
      </dgm:t>
    </dgm:pt>
    <dgm:pt modelId="{18AECB6A-A825-49B7-A558-90E2FBF61C3A}" type="parTrans" cxnId="{D3B5BF8F-25AE-414D-AAD9-56CA0C13248B}">
      <dgm:prSet/>
      <dgm:spPr/>
      <dgm:t>
        <a:bodyPr/>
        <a:lstStyle/>
        <a:p>
          <a:endParaRPr lang="en-US"/>
        </a:p>
      </dgm:t>
    </dgm:pt>
    <dgm:pt modelId="{6FE3C99C-6431-463A-94E5-83C3F9A0AB9C}" type="sibTrans" cxnId="{D3B5BF8F-25AE-414D-AAD9-56CA0C13248B}">
      <dgm:prSet/>
      <dgm:spPr/>
      <dgm:t>
        <a:bodyPr/>
        <a:lstStyle/>
        <a:p>
          <a:endParaRPr lang="en-US"/>
        </a:p>
      </dgm:t>
    </dgm:pt>
    <dgm:pt modelId="{6EF034E2-1D50-4E5A-8781-52DBE0C2867B}">
      <dgm:prSet/>
      <dgm:spPr/>
      <dgm:t>
        <a:bodyPr/>
        <a:lstStyle/>
        <a:p>
          <a:r>
            <a:rPr lang="en-US"/>
            <a:t>From electronic health records to telemedicine, IT tools are improving patient outcomes and enabling smarter, faster clinical decisions.</a:t>
          </a:r>
        </a:p>
      </dgm:t>
    </dgm:pt>
    <dgm:pt modelId="{823A6466-E6D3-443D-9BED-6E91D27CE8B9}" type="parTrans" cxnId="{2CEA74C7-49B5-4474-8292-2C5FF54ADDCE}">
      <dgm:prSet/>
      <dgm:spPr/>
      <dgm:t>
        <a:bodyPr/>
        <a:lstStyle/>
        <a:p>
          <a:endParaRPr lang="en-US"/>
        </a:p>
      </dgm:t>
    </dgm:pt>
    <dgm:pt modelId="{2058ACA7-642E-45D7-BB42-2FFCE5474528}" type="sibTrans" cxnId="{2CEA74C7-49B5-4474-8292-2C5FF54ADDCE}">
      <dgm:prSet/>
      <dgm:spPr/>
      <dgm:t>
        <a:bodyPr/>
        <a:lstStyle/>
        <a:p>
          <a:endParaRPr lang="en-US"/>
        </a:p>
      </dgm:t>
    </dgm:pt>
    <dgm:pt modelId="{D9AADA79-B4E6-4833-8320-233AAA329595}">
      <dgm:prSet/>
      <dgm:spPr/>
      <dgm:t>
        <a:bodyPr/>
        <a:lstStyle/>
        <a:p>
          <a:r>
            <a:rPr lang="en-US"/>
            <a:t>This presentation explores how health informatics supports better care quality, enhances operational efficiency, and helps reduce overall healthcare costs through data-driven strategies.</a:t>
          </a:r>
        </a:p>
      </dgm:t>
    </dgm:pt>
    <dgm:pt modelId="{007698A2-88CE-43E2-9CE6-4F9E9EB75D72}" type="parTrans" cxnId="{AFCDC6AB-96E5-43F5-8281-A7FC01411CAA}">
      <dgm:prSet/>
      <dgm:spPr/>
      <dgm:t>
        <a:bodyPr/>
        <a:lstStyle/>
        <a:p>
          <a:endParaRPr lang="en-US"/>
        </a:p>
      </dgm:t>
    </dgm:pt>
    <dgm:pt modelId="{FA165136-AC0B-44B5-90DE-0EF7F175E13D}" type="sibTrans" cxnId="{AFCDC6AB-96E5-43F5-8281-A7FC01411CAA}">
      <dgm:prSet/>
      <dgm:spPr/>
      <dgm:t>
        <a:bodyPr/>
        <a:lstStyle/>
        <a:p>
          <a:endParaRPr lang="en-US"/>
        </a:p>
      </dgm:t>
    </dgm:pt>
    <dgm:pt modelId="{F32F972B-A04E-49DE-AD3A-C2C840B13D15}">
      <dgm:prSet/>
      <dgm:spPr/>
      <dgm:t>
        <a:bodyPr/>
        <a:lstStyle/>
        <a:p>
          <a:r>
            <a:rPr lang="en-US"/>
            <a:t>As healthcare systems become increasingly digital, understanding and leveraging these technologies is essential for both providers and patients.</a:t>
          </a:r>
        </a:p>
      </dgm:t>
    </dgm:pt>
    <dgm:pt modelId="{7C3F6FC6-830F-49B7-AEF0-AB98476126E0}" type="parTrans" cxnId="{4117CE71-AF80-4FD1-A1D6-C910CE93C09D}">
      <dgm:prSet/>
      <dgm:spPr/>
      <dgm:t>
        <a:bodyPr/>
        <a:lstStyle/>
        <a:p>
          <a:endParaRPr lang="en-US"/>
        </a:p>
      </dgm:t>
    </dgm:pt>
    <dgm:pt modelId="{D45029CC-42E5-4926-B686-A9177F58BA76}" type="sibTrans" cxnId="{4117CE71-AF80-4FD1-A1D6-C910CE93C09D}">
      <dgm:prSet/>
      <dgm:spPr/>
      <dgm:t>
        <a:bodyPr/>
        <a:lstStyle/>
        <a:p>
          <a:endParaRPr lang="en-US"/>
        </a:p>
      </dgm:t>
    </dgm:pt>
    <dgm:pt modelId="{F6736AAB-48FB-4A7F-9855-4236D690DB9A}">
      <dgm:prSet/>
      <dgm:spPr/>
      <dgm:t>
        <a:bodyPr/>
        <a:lstStyle/>
        <a:p>
          <a:r>
            <a:rPr lang="en-US"/>
            <a:t>Purpose: To improve treatment quality and reduce costs through data driven decisions.</a:t>
          </a:r>
        </a:p>
      </dgm:t>
    </dgm:pt>
    <dgm:pt modelId="{F5E29C88-1B64-4FF8-B89C-A682B7FDD489}" type="parTrans" cxnId="{C3039B97-7A1E-4626-B6E0-9657349736E9}">
      <dgm:prSet/>
      <dgm:spPr/>
      <dgm:t>
        <a:bodyPr/>
        <a:lstStyle/>
        <a:p>
          <a:endParaRPr lang="en-US"/>
        </a:p>
      </dgm:t>
    </dgm:pt>
    <dgm:pt modelId="{58D98C71-76B9-466A-A31E-855E7A97E2C2}" type="sibTrans" cxnId="{C3039B97-7A1E-4626-B6E0-9657349736E9}">
      <dgm:prSet/>
      <dgm:spPr/>
      <dgm:t>
        <a:bodyPr/>
        <a:lstStyle/>
        <a:p>
          <a:endParaRPr lang="en-US"/>
        </a:p>
      </dgm:t>
    </dgm:pt>
    <dgm:pt modelId="{C317807A-AF69-425B-8081-3FEA0926BA57}" type="pres">
      <dgm:prSet presAssocID="{E5E6410D-60FB-4DF3-A948-87B7A0CB0FE0}" presName="root" presStyleCnt="0">
        <dgm:presLayoutVars>
          <dgm:dir/>
          <dgm:resizeHandles val="exact"/>
        </dgm:presLayoutVars>
      </dgm:prSet>
      <dgm:spPr/>
    </dgm:pt>
    <dgm:pt modelId="{4F4B6173-8092-4ADC-BCEE-25528BF0F333}" type="pres">
      <dgm:prSet presAssocID="{E5E6410D-60FB-4DF3-A948-87B7A0CB0FE0}" presName="container" presStyleCnt="0">
        <dgm:presLayoutVars>
          <dgm:dir/>
          <dgm:resizeHandles val="exact"/>
        </dgm:presLayoutVars>
      </dgm:prSet>
      <dgm:spPr/>
    </dgm:pt>
    <dgm:pt modelId="{5C30D519-D74B-46D4-85DA-4E184CF9E31E}" type="pres">
      <dgm:prSet presAssocID="{4AE8BB75-627D-4B51-BFB3-511C84D53B5A}" presName="compNode" presStyleCnt="0"/>
      <dgm:spPr/>
    </dgm:pt>
    <dgm:pt modelId="{BC9EAC65-5004-4A50-8245-0EC1BCE497E6}" type="pres">
      <dgm:prSet presAssocID="{4AE8BB75-627D-4B51-BFB3-511C84D53B5A}" presName="iconBgRect" presStyleLbl="bgShp" presStyleIdx="0" presStyleCnt="5"/>
      <dgm:spPr/>
    </dgm:pt>
    <dgm:pt modelId="{0C910303-8CE8-4E90-B1FD-7B7B1F858729}" type="pres">
      <dgm:prSet presAssocID="{4AE8BB75-627D-4B51-BFB3-511C84D53B5A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ethoscope"/>
        </a:ext>
      </dgm:extLst>
    </dgm:pt>
    <dgm:pt modelId="{A9D09363-3A42-4D96-A326-1E887E94EC18}" type="pres">
      <dgm:prSet presAssocID="{4AE8BB75-627D-4B51-BFB3-511C84D53B5A}" presName="spaceRect" presStyleCnt="0"/>
      <dgm:spPr/>
    </dgm:pt>
    <dgm:pt modelId="{5910AB3D-ADA8-40BC-87D6-42E7FC4DD1BD}" type="pres">
      <dgm:prSet presAssocID="{4AE8BB75-627D-4B51-BFB3-511C84D53B5A}" presName="textRect" presStyleLbl="revTx" presStyleIdx="0" presStyleCnt="5">
        <dgm:presLayoutVars>
          <dgm:chMax val="1"/>
          <dgm:chPref val="1"/>
        </dgm:presLayoutVars>
      </dgm:prSet>
      <dgm:spPr/>
    </dgm:pt>
    <dgm:pt modelId="{09A7886E-A4D5-4993-ACB2-4E9F6CF69452}" type="pres">
      <dgm:prSet presAssocID="{6FE3C99C-6431-463A-94E5-83C3F9A0AB9C}" presName="sibTrans" presStyleLbl="sibTrans2D1" presStyleIdx="0" presStyleCnt="0"/>
      <dgm:spPr/>
    </dgm:pt>
    <dgm:pt modelId="{3AAEA612-AA85-48E5-AE3E-B3B267995107}" type="pres">
      <dgm:prSet presAssocID="{6EF034E2-1D50-4E5A-8781-52DBE0C2867B}" presName="compNode" presStyleCnt="0"/>
      <dgm:spPr/>
    </dgm:pt>
    <dgm:pt modelId="{945542C9-2841-4E1D-98FE-1DD0B1C29FAE}" type="pres">
      <dgm:prSet presAssocID="{6EF034E2-1D50-4E5A-8781-52DBE0C2867B}" presName="iconBgRect" presStyleLbl="bgShp" presStyleIdx="1" presStyleCnt="5"/>
      <dgm:spPr/>
    </dgm:pt>
    <dgm:pt modelId="{17AC9770-7200-4540-8802-28CD51FDB273}" type="pres">
      <dgm:prSet presAssocID="{6EF034E2-1D50-4E5A-8781-52DBE0C2867B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tor"/>
        </a:ext>
      </dgm:extLst>
    </dgm:pt>
    <dgm:pt modelId="{F8894606-54EA-49EA-9D48-24458537DD67}" type="pres">
      <dgm:prSet presAssocID="{6EF034E2-1D50-4E5A-8781-52DBE0C2867B}" presName="spaceRect" presStyleCnt="0"/>
      <dgm:spPr/>
    </dgm:pt>
    <dgm:pt modelId="{C823216D-F2E8-4B18-A19F-66ECCB91A55B}" type="pres">
      <dgm:prSet presAssocID="{6EF034E2-1D50-4E5A-8781-52DBE0C2867B}" presName="textRect" presStyleLbl="revTx" presStyleIdx="1" presStyleCnt="5">
        <dgm:presLayoutVars>
          <dgm:chMax val="1"/>
          <dgm:chPref val="1"/>
        </dgm:presLayoutVars>
      </dgm:prSet>
      <dgm:spPr/>
    </dgm:pt>
    <dgm:pt modelId="{CE4386F9-F1ED-4B42-BEF2-64F42EA86C5E}" type="pres">
      <dgm:prSet presAssocID="{2058ACA7-642E-45D7-BB42-2FFCE5474528}" presName="sibTrans" presStyleLbl="sibTrans2D1" presStyleIdx="0" presStyleCnt="0"/>
      <dgm:spPr/>
    </dgm:pt>
    <dgm:pt modelId="{D43FB524-6C1A-401E-9800-881114CD13B6}" type="pres">
      <dgm:prSet presAssocID="{D9AADA79-B4E6-4833-8320-233AAA329595}" presName="compNode" presStyleCnt="0"/>
      <dgm:spPr/>
    </dgm:pt>
    <dgm:pt modelId="{68CA61FF-009F-4D1E-A171-8DC819A42368}" type="pres">
      <dgm:prSet presAssocID="{D9AADA79-B4E6-4833-8320-233AAA329595}" presName="iconBgRect" presStyleLbl="bgShp" presStyleIdx="2" presStyleCnt="5"/>
      <dgm:spPr/>
    </dgm:pt>
    <dgm:pt modelId="{93CE8DC1-4F07-4F48-BA9A-4765AE15744D}" type="pres">
      <dgm:prSet presAssocID="{D9AADA79-B4E6-4833-8320-233AAA329595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irst Aid Kit"/>
        </a:ext>
      </dgm:extLst>
    </dgm:pt>
    <dgm:pt modelId="{FF03967A-3A86-4BDA-97B2-8FFF5FE7E46A}" type="pres">
      <dgm:prSet presAssocID="{D9AADA79-B4E6-4833-8320-233AAA329595}" presName="spaceRect" presStyleCnt="0"/>
      <dgm:spPr/>
    </dgm:pt>
    <dgm:pt modelId="{858DF3A6-76D0-48FC-9C6A-4BDB2BF26146}" type="pres">
      <dgm:prSet presAssocID="{D9AADA79-B4E6-4833-8320-233AAA329595}" presName="textRect" presStyleLbl="revTx" presStyleIdx="2" presStyleCnt="5">
        <dgm:presLayoutVars>
          <dgm:chMax val="1"/>
          <dgm:chPref val="1"/>
        </dgm:presLayoutVars>
      </dgm:prSet>
      <dgm:spPr/>
    </dgm:pt>
    <dgm:pt modelId="{D4438B29-A0DD-49F3-978C-9335583A775D}" type="pres">
      <dgm:prSet presAssocID="{FA165136-AC0B-44B5-90DE-0EF7F175E13D}" presName="sibTrans" presStyleLbl="sibTrans2D1" presStyleIdx="0" presStyleCnt="0"/>
      <dgm:spPr/>
    </dgm:pt>
    <dgm:pt modelId="{64D99286-D924-468B-B1CA-C97B001CB668}" type="pres">
      <dgm:prSet presAssocID="{F32F972B-A04E-49DE-AD3A-C2C840B13D15}" presName="compNode" presStyleCnt="0"/>
      <dgm:spPr/>
    </dgm:pt>
    <dgm:pt modelId="{0184D83F-E428-4CB1-9DE7-69CF5DA5D3DC}" type="pres">
      <dgm:prSet presAssocID="{F32F972B-A04E-49DE-AD3A-C2C840B13D15}" presName="iconBgRect" presStyleLbl="bgShp" presStyleIdx="3" presStyleCnt="5"/>
      <dgm:spPr/>
    </dgm:pt>
    <dgm:pt modelId="{3690F072-58A6-43CD-A45F-7B7B74EBCDAA}" type="pres">
      <dgm:prSet presAssocID="{F32F972B-A04E-49DE-AD3A-C2C840B13D15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obot"/>
        </a:ext>
      </dgm:extLst>
    </dgm:pt>
    <dgm:pt modelId="{E5A451B5-96DD-4709-8CCB-C9C561461D07}" type="pres">
      <dgm:prSet presAssocID="{F32F972B-A04E-49DE-AD3A-C2C840B13D15}" presName="spaceRect" presStyleCnt="0"/>
      <dgm:spPr/>
    </dgm:pt>
    <dgm:pt modelId="{B39E6688-CBFB-4557-B930-44575EC291AC}" type="pres">
      <dgm:prSet presAssocID="{F32F972B-A04E-49DE-AD3A-C2C840B13D15}" presName="textRect" presStyleLbl="revTx" presStyleIdx="3" presStyleCnt="5">
        <dgm:presLayoutVars>
          <dgm:chMax val="1"/>
          <dgm:chPref val="1"/>
        </dgm:presLayoutVars>
      </dgm:prSet>
      <dgm:spPr/>
    </dgm:pt>
    <dgm:pt modelId="{40AA0846-84EC-4A36-A828-E33C37B3416F}" type="pres">
      <dgm:prSet presAssocID="{D45029CC-42E5-4926-B686-A9177F58BA76}" presName="sibTrans" presStyleLbl="sibTrans2D1" presStyleIdx="0" presStyleCnt="0"/>
      <dgm:spPr/>
    </dgm:pt>
    <dgm:pt modelId="{28C353EE-5BF0-455F-BB2A-B046A585CBB4}" type="pres">
      <dgm:prSet presAssocID="{F6736AAB-48FB-4A7F-9855-4236D690DB9A}" presName="compNode" presStyleCnt="0"/>
      <dgm:spPr/>
    </dgm:pt>
    <dgm:pt modelId="{02B59A2D-4A6C-4F93-90EE-103F18D16407}" type="pres">
      <dgm:prSet presAssocID="{F6736AAB-48FB-4A7F-9855-4236D690DB9A}" presName="iconBgRect" presStyleLbl="bgShp" presStyleIdx="4" presStyleCnt="5"/>
      <dgm:spPr/>
    </dgm:pt>
    <dgm:pt modelId="{4B344BAA-F8E5-4E51-8786-C7A3AA5100D3}" type="pres">
      <dgm:prSet presAssocID="{F6736AAB-48FB-4A7F-9855-4236D690DB9A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E9D105C9-8188-4321-B98B-1145E34238B2}" type="pres">
      <dgm:prSet presAssocID="{F6736AAB-48FB-4A7F-9855-4236D690DB9A}" presName="spaceRect" presStyleCnt="0"/>
      <dgm:spPr/>
    </dgm:pt>
    <dgm:pt modelId="{6812DB30-4D37-4982-828F-8B7167FC09A3}" type="pres">
      <dgm:prSet presAssocID="{F6736AAB-48FB-4A7F-9855-4236D690DB9A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CE75AF17-90FD-49AA-939D-1C6930066BFF}" type="presOf" srcId="{E5E6410D-60FB-4DF3-A948-87B7A0CB0FE0}" destId="{C317807A-AF69-425B-8081-3FEA0926BA57}" srcOrd="0" destOrd="0" presId="urn:microsoft.com/office/officeart/2018/2/layout/IconCircleList"/>
    <dgm:cxn modelId="{8341291A-D5BE-480B-9680-D3FD73D48AA5}" type="presOf" srcId="{2058ACA7-642E-45D7-BB42-2FFCE5474528}" destId="{CE4386F9-F1ED-4B42-BEF2-64F42EA86C5E}" srcOrd="0" destOrd="0" presId="urn:microsoft.com/office/officeart/2018/2/layout/IconCircleList"/>
    <dgm:cxn modelId="{E9D09F24-F175-41ED-ADDB-480F6118A143}" type="presOf" srcId="{FA165136-AC0B-44B5-90DE-0EF7F175E13D}" destId="{D4438B29-A0DD-49F3-978C-9335583A775D}" srcOrd="0" destOrd="0" presId="urn:microsoft.com/office/officeart/2018/2/layout/IconCircleList"/>
    <dgm:cxn modelId="{4892DB37-DFB6-4E14-9E24-773C2BA9FEC3}" type="presOf" srcId="{6FE3C99C-6431-463A-94E5-83C3F9A0AB9C}" destId="{09A7886E-A4D5-4993-ACB2-4E9F6CF69452}" srcOrd="0" destOrd="0" presId="urn:microsoft.com/office/officeart/2018/2/layout/IconCircleList"/>
    <dgm:cxn modelId="{E0F62D49-1E03-46E0-A237-F55B591DC9B7}" type="presOf" srcId="{D9AADA79-B4E6-4833-8320-233AAA329595}" destId="{858DF3A6-76D0-48FC-9C6A-4BDB2BF26146}" srcOrd="0" destOrd="0" presId="urn:microsoft.com/office/officeart/2018/2/layout/IconCircleList"/>
    <dgm:cxn modelId="{9EED3666-F121-4E07-845D-1DEA29D5DA5C}" type="presOf" srcId="{F32F972B-A04E-49DE-AD3A-C2C840B13D15}" destId="{B39E6688-CBFB-4557-B930-44575EC291AC}" srcOrd="0" destOrd="0" presId="urn:microsoft.com/office/officeart/2018/2/layout/IconCircleList"/>
    <dgm:cxn modelId="{4117CE71-AF80-4FD1-A1D6-C910CE93C09D}" srcId="{E5E6410D-60FB-4DF3-A948-87B7A0CB0FE0}" destId="{F32F972B-A04E-49DE-AD3A-C2C840B13D15}" srcOrd="3" destOrd="0" parTransId="{7C3F6FC6-830F-49B7-AEF0-AB98476126E0}" sibTransId="{D45029CC-42E5-4926-B686-A9177F58BA76}"/>
    <dgm:cxn modelId="{1F53528B-C182-4317-9E80-59F4DD70F73E}" type="presOf" srcId="{4AE8BB75-627D-4B51-BFB3-511C84D53B5A}" destId="{5910AB3D-ADA8-40BC-87D6-42E7FC4DD1BD}" srcOrd="0" destOrd="0" presId="urn:microsoft.com/office/officeart/2018/2/layout/IconCircleList"/>
    <dgm:cxn modelId="{B1EE6D8F-3FA2-4133-BACE-CDA2EC1FAF84}" type="presOf" srcId="{D45029CC-42E5-4926-B686-A9177F58BA76}" destId="{40AA0846-84EC-4A36-A828-E33C37B3416F}" srcOrd="0" destOrd="0" presId="urn:microsoft.com/office/officeart/2018/2/layout/IconCircleList"/>
    <dgm:cxn modelId="{D3B5BF8F-25AE-414D-AAD9-56CA0C13248B}" srcId="{E5E6410D-60FB-4DF3-A948-87B7A0CB0FE0}" destId="{4AE8BB75-627D-4B51-BFB3-511C84D53B5A}" srcOrd="0" destOrd="0" parTransId="{18AECB6A-A825-49B7-A558-90E2FBF61C3A}" sibTransId="{6FE3C99C-6431-463A-94E5-83C3F9A0AB9C}"/>
    <dgm:cxn modelId="{C3039B97-7A1E-4626-B6E0-9657349736E9}" srcId="{E5E6410D-60FB-4DF3-A948-87B7A0CB0FE0}" destId="{F6736AAB-48FB-4A7F-9855-4236D690DB9A}" srcOrd="4" destOrd="0" parTransId="{F5E29C88-1B64-4FF8-B89C-A682B7FDD489}" sibTransId="{58D98C71-76B9-466A-A31E-855E7A97E2C2}"/>
    <dgm:cxn modelId="{F16C80A6-1B87-42F1-B4AD-D9D7BEE83FC7}" type="presOf" srcId="{6EF034E2-1D50-4E5A-8781-52DBE0C2867B}" destId="{C823216D-F2E8-4B18-A19F-66ECCB91A55B}" srcOrd="0" destOrd="0" presId="urn:microsoft.com/office/officeart/2018/2/layout/IconCircleList"/>
    <dgm:cxn modelId="{3BDA93A7-A7B9-429A-91B8-4B7BC9F8D92B}" type="presOf" srcId="{F6736AAB-48FB-4A7F-9855-4236D690DB9A}" destId="{6812DB30-4D37-4982-828F-8B7167FC09A3}" srcOrd="0" destOrd="0" presId="urn:microsoft.com/office/officeart/2018/2/layout/IconCircleList"/>
    <dgm:cxn modelId="{AFCDC6AB-96E5-43F5-8281-A7FC01411CAA}" srcId="{E5E6410D-60FB-4DF3-A948-87B7A0CB0FE0}" destId="{D9AADA79-B4E6-4833-8320-233AAA329595}" srcOrd="2" destOrd="0" parTransId="{007698A2-88CE-43E2-9CE6-4F9E9EB75D72}" sibTransId="{FA165136-AC0B-44B5-90DE-0EF7F175E13D}"/>
    <dgm:cxn modelId="{2CEA74C7-49B5-4474-8292-2C5FF54ADDCE}" srcId="{E5E6410D-60FB-4DF3-A948-87B7A0CB0FE0}" destId="{6EF034E2-1D50-4E5A-8781-52DBE0C2867B}" srcOrd="1" destOrd="0" parTransId="{823A6466-E6D3-443D-9BED-6E91D27CE8B9}" sibTransId="{2058ACA7-642E-45D7-BB42-2FFCE5474528}"/>
    <dgm:cxn modelId="{E50E7CAF-897F-4A4A-B740-C2AC85F573BF}" type="presParOf" srcId="{C317807A-AF69-425B-8081-3FEA0926BA57}" destId="{4F4B6173-8092-4ADC-BCEE-25528BF0F333}" srcOrd="0" destOrd="0" presId="urn:microsoft.com/office/officeart/2018/2/layout/IconCircleList"/>
    <dgm:cxn modelId="{9423E953-16BA-49C6-8587-6C2C54F03121}" type="presParOf" srcId="{4F4B6173-8092-4ADC-BCEE-25528BF0F333}" destId="{5C30D519-D74B-46D4-85DA-4E184CF9E31E}" srcOrd="0" destOrd="0" presId="urn:microsoft.com/office/officeart/2018/2/layout/IconCircleList"/>
    <dgm:cxn modelId="{AB5B05B4-F9E7-42B9-9B2A-20E54B486A58}" type="presParOf" srcId="{5C30D519-D74B-46D4-85DA-4E184CF9E31E}" destId="{BC9EAC65-5004-4A50-8245-0EC1BCE497E6}" srcOrd="0" destOrd="0" presId="urn:microsoft.com/office/officeart/2018/2/layout/IconCircleList"/>
    <dgm:cxn modelId="{FD8A609E-A1DB-43A9-9EC3-024C65167F16}" type="presParOf" srcId="{5C30D519-D74B-46D4-85DA-4E184CF9E31E}" destId="{0C910303-8CE8-4E90-B1FD-7B7B1F858729}" srcOrd="1" destOrd="0" presId="urn:microsoft.com/office/officeart/2018/2/layout/IconCircleList"/>
    <dgm:cxn modelId="{C894EA34-BD45-47C0-87C5-74E8E8C05EFD}" type="presParOf" srcId="{5C30D519-D74B-46D4-85DA-4E184CF9E31E}" destId="{A9D09363-3A42-4D96-A326-1E887E94EC18}" srcOrd="2" destOrd="0" presId="urn:microsoft.com/office/officeart/2018/2/layout/IconCircleList"/>
    <dgm:cxn modelId="{EE1D3EA5-AE03-4BA0-AADD-6E7069B31C27}" type="presParOf" srcId="{5C30D519-D74B-46D4-85DA-4E184CF9E31E}" destId="{5910AB3D-ADA8-40BC-87D6-42E7FC4DD1BD}" srcOrd="3" destOrd="0" presId="urn:microsoft.com/office/officeart/2018/2/layout/IconCircleList"/>
    <dgm:cxn modelId="{E435DD6E-F68D-441B-AEDF-D380F21915AB}" type="presParOf" srcId="{4F4B6173-8092-4ADC-BCEE-25528BF0F333}" destId="{09A7886E-A4D5-4993-ACB2-4E9F6CF69452}" srcOrd="1" destOrd="0" presId="urn:microsoft.com/office/officeart/2018/2/layout/IconCircleList"/>
    <dgm:cxn modelId="{077CA9D1-264A-414F-8F20-E57DE60C108A}" type="presParOf" srcId="{4F4B6173-8092-4ADC-BCEE-25528BF0F333}" destId="{3AAEA612-AA85-48E5-AE3E-B3B267995107}" srcOrd="2" destOrd="0" presId="urn:microsoft.com/office/officeart/2018/2/layout/IconCircleList"/>
    <dgm:cxn modelId="{E4A9F257-E2DB-46A4-A0B9-223B39C5E8E0}" type="presParOf" srcId="{3AAEA612-AA85-48E5-AE3E-B3B267995107}" destId="{945542C9-2841-4E1D-98FE-1DD0B1C29FAE}" srcOrd="0" destOrd="0" presId="urn:microsoft.com/office/officeart/2018/2/layout/IconCircleList"/>
    <dgm:cxn modelId="{D5115877-7E42-47F7-ABFC-978986030314}" type="presParOf" srcId="{3AAEA612-AA85-48E5-AE3E-B3B267995107}" destId="{17AC9770-7200-4540-8802-28CD51FDB273}" srcOrd="1" destOrd="0" presId="urn:microsoft.com/office/officeart/2018/2/layout/IconCircleList"/>
    <dgm:cxn modelId="{DECCE9BB-1119-446B-85E0-5D26BBC2F5F1}" type="presParOf" srcId="{3AAEA612-AA85-48E5-AE3E-B3B267995107}" destId="{F8894606-54EA-49EA-9D48-24458537DD67}" srcOrd="2" destOrd="0" presId="urn:microsoft.com/office/officeart/2018/2/layout/IconCircleList"/>
    <dgm:cxn modelId="{5C5A1DA8-A2FA-4ECB-BFAE-F6BA94856180}" type="presParOf" srcId="{3AAEA612-AA85-48E5-AE3E-B3B267995107}" destId="{C823216D-F2E8-4B18-A19F-66ECCB91A55B}" srcOrd="3" destOrd="0" presId="urn:microsoft.com/office/officeart/2018/2/layout/IconCircleList"/>
    <dgm:cxn modelId="{95399983-A778-49EB-BEF5-7BCE483DD693}" type="presParOf" srcId="{4F4B6173-8092-4ADC-BCEE-25528BF0F333}" destId="{CE4386F9-F1ED-4B42-BEF2-64F42EA86C5E}" srcOrd="3" destOrd="0" presId="urn:microsoft.com/office/officeart/2018/2/layout/IconCircleList"/>
    <dgm:cxn modelId="{90C83B52-BD27-4AC7-A595-32AC3C335F04}" type="presParOf" srcId="{4F4B6173-8092-4ADC-BCEE-25528BF0F333}" destId="{D43FB524-6C1A-401E-9800-881114CD13B6}" srcOrd="4" destOrd="0" presId="urn:microsoft.com/office/officeart/2018/2/layout/IconCircleList"/>
    <dgm:cxn modelId="{B9C84356-DEDD-4C3F-9824-26114ED9B2A4}" type="presParOf" srcId="{D43FB524-6C1A-401E-9800-881114CD13B6}" destId="{68CA61FF-009F-4D1E-A171-8DC819A42368}" srcOrd="0" destOrd="0" presId="urn:microsoft.com/office/officeart/2018/2/layout/IconCircleList"/>
    <dgm:cxn modelId="{4E7EDBE9-86E3-4F9A-A75F-8C68D7A2C9D8}" type="presParOf" srcId="{D43FB524-6C1A-401E-9800-881114CD13B6}" destId="{93CE8DC1-4F07-4F48-BA9A-4765AE15744D}" srcOrd="1" destOrd="0" presId="urn:microsoft.com/office/officeart/2018/2/layout/IconCircleList"/>
    <dgm:cxn modelId="{E92BB542-596F-4209-B38F-5B35CB097C63}" type="presParOf" srcId="{D43FB524-6C1A-401E-9800-881114CD13B6}" destId="{FF03967A-3A86-4BDA-97B2-8FFF5FE7E46A}" srcOrd="2" destOrd="0" presId="urn:microsoft.com/office/officeart/2018/2/layout/IconCircleList"/>
    <dgm:cxn modelId="{AD92D3A0-DA1E-4CE0-93D3-EC94E097535B}" type="presParOf" srcId="{D43FB524-6C1A-401E-9800-881114CD13B6}" destId="{858DF3A6-76D0-48FC-9C6A-4BDB2BF26146}" srcOrd="3" destOrd="0" presId="urn:microsoft.com/office/officeart/2018/2/layout/IconCircleList"/>
    <dgm:cxn modelId="{BE92B9D6-05FC-4470-B5EE-44A64D685195}" type="presParOf" srcId="{4F4B6173-8092-4ADC-BCEE-25528BF0F333}" destId="{D4438B29-A0DD-49F3-978C-9335583A775D}" srcOrd="5" destOrd="0" presId="urn:microsoft.com/office/officeart/2018/2/layout/IconCircleList"/>
    <dgm:cxn modelId="{141C0D5C-F0FF-4BE8-9882-F4300191243A}" type="presParOf" srcId="{4F4B6173-8092-4ADC-BCEE-25528BF0F333}" destId="{64D99286-D924-468B-B1CA-C97B001CB668}" srcOrd="6" destOrd="0" presId="urn:microsoft.com/office/officeart/2018/2/layout/IconCircleList"/>
    <dgm:cxn modelId="{22992423-3DE2-40DD-B390-58BD1A3879CC}" type="presParOf" srcId="{64D99286-D924-468B-B1CA-C97B001CB668}" destId="{0184D83F-E428-4CB1-9DE7-69CF5DA5D3DC}" srcOrd="0" destOrd="0" presId="urn:microsoft.com/office/officeart/2018/2/layout/IconCircleList"/>
    <dgm:cxn modelId="{4C7FA9FE-BD82-4192-85DB-2B9CD8175358}" type="presParOf" srcId="{64D99286-D924-468B-B1CA-C97B001CB668}" destId="{3690F072-58A6-43CD-A45F-7B7B74EBCDAA}" srcOrd="1" destOrd="0" presId="urn:microsoft.com/office/officeart/2018/2/layout/IconCircleList"/>
    <dgm:cxn modelId="{43F36A68-0395-4BDE-B87F-12EEA182D4B1}" type="presParOf" srcId="{64D99286-D924-468B-B1CA-C97B001CB668}" destId="{E5A451B5-96DD-4709-8CCB-C9C561461D07}" srcOrd="2" destOrd="0" presId="urn:microsoft.com/office/officeart/2018/2/layout/IconCircleList"/>
    <dgm:cxn modelId="{7208E66C-B0BE-4F51-A10C-4B4CF9EA2604}" type="presParOf" srcId="{64D99286-D924-468B-B1CA-C97B001CB668}" destId="{B39E6688-CBFB-4557-B930-44575EC291AC}" srcOrd="3" destOrd="0" presId="urn:microsoft.com/office/officeart/2018/2/layout/IconCircleList"/>
    <dgm:cxn modelId="{44AEF2CC-E26F-44B7-8538-D0610CDDF82E}" type="presParOf" srcId="{4F4B6173-8092-4ADC-BCEE-25528BF0F333}" destId="{40AA0846-84EC-4A36-A828-E33C37B3416F}" srcOrd="7" destOrd="0" presId="urn:microsoft.com/office/officeart/2018/2/layout/IconCircleList"/>
    <dgm:cxn modelId="{D73A03AE-4511-47A6-B3A1-696FFDCBDCBA}" type="presParOf" srcId="{4F4B6173-8092-4ADC-BCEE-25528BF0F333}" destId="{28C353EE-5BF0-455F-BB2A-B046A585CBB4}" srcOrd="8" destOrd="0" presId="urn:microsoft.com/office/officeart/2018/2/layout/IconCircleList"/>
    <dgm:cxn modelId="{8DD8EBDA-42EC-41A5-A3D3-2620F1A32172}" type="presParOf" srcId="{28C353EE-5BF0-455F-BB2A-B046A585CBB4}" destId="{02B59A2D-4A6C-4F93-90EE-103F18D16407}" srcOrd="0" destOrd="0" presId="urn:microsoft.com/office/officeart/2018/2/layout/IconCircleList"/>
    <dgm:cxn modelId="{8A1BE2DB-8674-4A79-9A31-2DC292413FDD}" type="presParOf" srcId="{28C353EE-5BF0-455F-BB2A-B046A585CBB4}" destId="{4B344BAA-F8E5-4E51-8786-C7A3AA5100D3}" srcOrd="1" destOrd="0" presId="urn:microsoft.com/office/officeart/2018/2/layout/IconCircleList"/>
    <dgm:cxn modelId="{9E9E869B-76AA-4B5D-842A-2E5E30CEE13C}" type="presParOf" srcId="{28C353EE-5BF0-455F-BB2A-B046A585CBB4}" destId="{E9D105C9-8188-4321-B98B-1145E34238B2}" srcOrd="2" destOrd="0" presId="urn:microsoft.com/office/officeart/2018/2/layout/IconCircleList"/>
    <dgm:cxn modelId="{26DA06FB-750D-4213-9A46-A0399A946524}" type="presParOf" srcId="{28C353EE-5BF0-455F-BB2A-B046A585CBB4}" destId="{6812DB30-4D37-4982-828F-8B7167FC09A3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AF149EC-B452-4019-8590-CCB48AB37EAA}" type="doc">
      <dgm:prSet loTypeId="urn:microsoft.com/office/officeart/2005/8/layout/hierarchy1" loCatId="hierarchy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C6F7562B-CA2C-4379-98C0-95592E525090}">
      <dgm:prSet/>
      <dgm:spPr/>
      <dgm:t>
        <a:bodyPr/>
        <a:lstStyle/>
        <a:p>
          <a:r>
            <a:rPr lang="en-US"/>
            <a:t>To assess the measurable effects of health informatics on healthcare quality and financial efficiency.</a:t>
          </a:r>
        </a:p>
      </dgm:t>
    </dgm:pt>
    <dgm:pt modelId="{4E22A34A-5DFB-4CBB-9D98-EC9D3261EC21}" type="parTrans" cxnId="{49DDF33C-EA6C-411D-B3C7-F983B98BCC8D}">
      <dgm:prSet/>
      <dgm:spPr/>
      <dgm:t>
        <a:bodyPr/>
        <a:lstStyle/>
        <a:p>
          <a:endParaRPr lang="en-US"/>
        </a:p>
      </dgm:t>
    </dgm:pt>
    <dgm:pt modelId="{346E00EC-D3DC-419C-A84B-06192D999CC0}" type="sibTrans" cxnId="{49DDF33C-EA6C-411D-B3C7-F983B98BCC8D}">
      <dgm:prSet/>
      <dgm:spPr/>
      <dgm:t>
        <a:bodyPr/>
        <a:lstStyle/>
        <a:p>
          <a:endParaRPr lang="en-US"/>
        </a:p>
      </dgm:t>
    </dgm:pt>
    <dgm:pt modelId="{AE64C19A-347C-467E-A8FF-EC8CB4BA90DF}">
      <dgm:prSet/>
      <dgm:spPr/>
      <dgm:t>
        <a:bodyPr/>
        <a:lstStyle/>
        <a:p>
          <a:r>
            <a:rPr lang="en-US"/>
            <a:t>To identify critical enablers and barriers in the implementation of informatics systems.</a:t>
          </a:r>
        </a:p>
      </dgm:t>
    </dgm:pt>
    <dgm:pt modelId="{00192314-E8F2-4249-93BB-344C32575BC5}" type="parTrans" cxnId="{F03868F6-0FAE-4B57-8D94-B15E6B095CC2}">
      <dgm:prSet/>
      <dgm:spPr/>
      <dgm:t>
        <a:bodyPr/>
        <a:lstStyle/>
        <a:p>
          <a:endParaRPr lang="en-US"/>
        </a:p>
      </dgm:t>
    </dgm:pt>
    <dgm:pt modelId="{B19FE4C7-E825-4FE1-8EB7-BF4D2CC7A68C}" type="sibTrans" cxnId="{F03868F6-0FAE-4B57-8D94-B15E6B095CC2}">
      <dgm:prSet/>
      <dgm:spPr/>
      <dgm:t>
        <a:bodyPr/>
        <a:lstStyle/>
        <a:p>
          <a:endParaRPr lang="en-US"/>
        </a:p>
      </dgm:t>
    </dgm:pt>
    <dgm:pt modelId="{24FA748D-7536-4AEA-B41A-CD4C16146535}">
      <dgm:prSet/>
      <dgm:spPr/>
      <dgm:t>
        <a:bodyPr/>
        <a:lstStyle/>
        <a:p>
          <a:r>
            <a:rPr lang="en-US"/>
            <a:t>To examine the cost-efficiency of informatics-based healthcare models.</a:t>
          </a:r>
        </a:p>
      </dgm:t>
    </dgm:pt>
    <dgm:pt modelId="{297B37D6-EEDA-4C4D-AD16-517E9DD5D2D6}" type="parTrans" cxnId="{DF679F20-4D49-46C9-B8A3-B9545ED3FC77}">
      <dgm:prSet/>
      <dgm:spPr/>
      <dgm:t>
        <a:bodyPr/>
        <a:lstStyle/>
        <a:p>
          <a:endParaRPr lang="en-US"/>
        </a:p>
      </dgm:t>
    </dgm:pt>
    <dgm:pt modelId="{57AA5AF7-81D7-43BF-9A7B-1ADC9E32532E}" type="sibTrans" cxnId="{DF679F20-4D49-46C9-B8A3-B9545ED3FC77}">
      <dgm:prSet/>
      <dgm:spPr/>
      <dgm:t>
        <a:bodyPr/>
        <a:lstStyle/>
        <a:p>
          <a:endParaRPr lang="en-US"/>
        </a:p>
      </dgm:t>
    </dgm:pt>
    <dgm:pt modelId="{15D446DE-6852-BA4D-B672-3884659658AC}" type="pres">
      <dgm:prSet presAssocID="{BAF149EC-B452-4019-8590-CCB48AB37EAA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8856238D-1B41-6442-A4D5-F2D1E9C4C091}" type="pres">
      <dgm:prSet presAssocID="{C6F7562B-CA2C-4379-98C0-95592E525090}" presName="hierRoot1" presStyleCnt="0"/>
      <dgm:spPr/>
    </dgm:pt>
    <dgm:pt modelId="{E26C7151-3EF6-1D4C-9756-DA9EBDE5780E}" type="pres">
      <dgm:prSet presAssocID="{C6F7562B-CA2C-4379-98C0-95592E525090}" presName="composite" presStyleCnt="0"/>
      <dgm:spPr/>
    </dgm:pt>
    <dgm:pt modelId="{AB89E77F-3BE6-3D43-B8BC-123C3CAA59C7}" type="pres">
      <dgm:prSet presAssocID="{C6F7562B-CA2C-4379-98C0-95592E525090}" presName="background" presStyleLbl="node0" presStyleIdx="0" presStyleCnt="3"/>
      <dgm:spPr/>
    </dgm:pt>
    <dgm:pt modelId="{6CB74526-B9D3-1941-A9F7-7B8087A09B2B}" type="pres">
      <dgm:prSet presAssocID="{C6F7562B-CA2C-4379-98C0-95592E525090}" presName="text" presStyleLbl="fgAcc0" presStyleIdx="0" presStyleCnt="3">
        <dgm:presLayoutVars>
          <dgm:chPref val="3"/>
        </dgm:presLayoutVars>
      </dgm:prSet>
      <dgm:spPr/>
    </dgm:pt>
    <dgm:pt modelId="{EE5809B8-E74F-6C43-9AC6-E2ED943731E3}" type="pres">
      <dgm:prSet presAssocID="{C6F7562B-CA2C-4379-98C0-95592E525090}" presName="hierChild2" presStyleCnt="0"/>
      <dgm:spPr/>
    </dgm:pt>
    <dgm:pt modelId="{2019CE2B-3AC2-4B4E-92C8-A2F5198E6486}" type="pres">
      <dgm:prSet presAssocID="{AE64C19A-347C-467E-A8FF-EC8CB4BA90DF}" presName="hierRoot1" presStyleCnt="0"/>
      <dgm:spPr/>
    </dgm:pt>
    <dgm:pt modelId="{8729B906-50C6-5F49-957C-2CDC56C3EAC4}" type="pres">
      <dgm:prSet presAssocID="{AE64C19A-347C-467E-A8FF-EC8CB4BA90DF}" presName="composite" presStyleCnt="0"/>
      <dgm:spPr/>
    </dgm:pt>
    <dgm:pt modelId="{5C762E8F-43B7-E84A-BACD-34CDD22FFEA1}" type="pres">
      <dgm:prSet presAssocID="{AE64C19A-347C-467E-A8FF-EC8CB4BA90DF}" presName="background" presStyleLbl="node0" presStyleIdx="1" presStyleCnt="3"/>
      <dgm:spPr/>
    </dgm:pt>
    <dgm:pt modelId="{8CF766A7-478C-234E-AE14-1E850C36223F}" type="pres">
      <dgm:prSet presAssocID="{AE64C19A-347C-467E-A8FF-EC8CB4BA90DF}" presName="text" presStyleLbl="fgAcc0" presStyleIdx="1" presStyleCnt="3">
        <dgm:presLayoutVars>
          <dgm:chPref val="3"/>
        </dgm:presLayoutVars>
      </dgm:prSet>
      <dgm:spPr/>
    </dgm:pt>
    <dgm:pt modelId="{31BF424B-CCF4-6141-9D91-2D0C075E49B4}" type="pres">
      <dgm:prSet presAssocID="{AE64C19A-347C-467E-A8FF-EC8CB4BA90DF}" presName="hierChild2" presStyleCnt="0"/>
      <dgm:spPr/>
    </dgm:pt>
    <dgm:pt modelId="{38B83020-73F3-F646-9699-A70D3D9F2A63}" type="pres">
      <dgm:prSet presAssocID="{24FA748D-7536-4AEA-B41A-CD4C16146535}" presName="hierRoot1" presStyleCnt="0"/>
      <dgm:spPr/>
    </dgm:pt>
    <dgm:pt modelId="{4E036408-69A2-D24B-AF89-2FFE38E59E75}" type="pres">
      <dgm:prSet presAssocID="{24FA748D-7536-4AEA-B41A-CD4C16146535}" presName="composite" presStyleCnt="0"/>
      <dgm:spPr/>
    </dgm:pt>
    <dgm:pt modelId="{38E8D992-BAAF-4743-8E11-956B79192046}" type="pres">
      <dgm:prSet presAssocID="{24FA748D-7536-4AEA-B41A-CD4C16146535}" presName="background" presStyleLbl="node0" presStyleIdx="2" presStyleCnt="3"/>
      <dgm:spPr/>
    </dgm:pt>
    <dgm:pt modelId="{873A8BDB-7272-6542-8699-6E4743B01B4D}" type="pres">
      <dgm:prSet presAssocID="{24FA748D-7536-4AEA-B41A-CD4C16146535}" presName="text" presStyleLbl="fgAcc0" presStyleIdx="2" presStyleCnt="3">
        <dgm:presLayoutVars>
          <dgm:chPref val="3"/>
        </dgm:presLayoutVars>
      </dgm:prSet>
      <dgm:spPr/>
    </dgm:pt>
    <dgm:pt modelId="{B5203334-681A-6B40-B4E6-707734F0AFB8}" type="pres">
      <dgm:prSet presAssocID="{24FA748D-7536-4AEA-B41A-CD4C16146535}" presName="hierChild2" presStyleCnt="0"/>
      <dgm:spPr/>
    </dgm:pt>
  </dgm:ptLst>
  <dgm:cxnLst>
    <dgm:cxn modelId="{67F2D01A-B56D-CF40-8AD8-A1618791329F}" type="presOf" srcId="{AE64C19A-347C-467E-A8FF-EC8CB4BA90DF}" destId="{8CF766A7-478C-234E-AE14-1E850C36223F}" srcOrd="0" destOrd="0" presId="urn:microsoft.com/office/officeart/2005/8/layout/hierarchy1"/>
    <dgm:cxn modelId="{DF679F20-4D49-46C9-B8A3-B9545ED3FC77}" srcId="{BAF149EC-B452-4019-8590-CCB48AB37EAA}" destId="{24FA748D-7536-4AEA-B41A-CD4C16146535}" srcOrd="2" destOrd="0" parTransId="{297B37D6-EEDA-4C4D-AD16-517E9DD5D2D6}" sibTransId="{57AA5AF7-81D7-43BF-9A7B-1ADC9E32532E}"/>
    <dgm:cxn modelId="{49DDF33C-EA6C-411D-B3C7-F983B98BCC8D}" srcId="{BAF149EC-B452-4019-8590-CCB48AB37EAA}" destId="{C6F7562B-CA2C-4379-98C0-95592E525090}" srcOrd="0" destOrd="0" parTransId="{4E22A34A-5DFB-4CBB-9D98-EC9D3261EC21}" sibTransId="{346E00EC-D3DC-419C-A84B-06192D999CC0}"/>
    <dgm:cxn modelId="{AA14BA4B-1830-ED4B-A9CE-9644348BAC6C}" type="presOf" srcId="{BAF149EC-B452-4019-8590-CCB48AB37EAA}" destId="{15D446DE-6852-BA4D-B672-3884659658AC}" srcOrd="0" destOrd="0" presId="urn:microsoft.com/office/officeart/2005/8/layout/hierarchy1"/>
    <dgm:cxn modelId="{B0E63868-9CD1-AD48-96FA-47903C933CF8}" type="presOf" srcId="{C6F7562B-CA2C-4379-98C0-95592E525090}" destId="{6CB74526-B9D3-1941-A9F7-7B8087A09B2B}" srcOrd="0" destOrd="0" presId="urn:microsoft.com/office/officeart/2005/8/layout/hierarchy1"/>
    <dgm:cxn modelId="{C64C03B4-08D2-6E40-80B8-DB871313DD93}" type="presOf" srcId="{24FA748D-7536-4AEA-B41A-CD4C16146535}" destId="{873A8BDB-7272-6542-8699-6E4743B01B4D}" srcOrd="0" destOrd="0" presId="urn:microsoft.com/office/officeart/2005/8/layout/hierarchy1"/>
    <dgm:cxn modelId="{F03868F6-0FAE-4B57-8D94-B15E6B095CC2}" srcId="{BAF149EC-B452-4019-8590-CCB48AB37EAA}" destId="{AE64C19A-347C-467E-A8FF-EC8CB4BA90DF}" srcOrd="1" destOrd="0" parTransId="{00192314-E8F2-4249-93BB-344C32575BC5}" sibTransId="{B19FE4C7-E825-4FE1-8EB7-BF4D2CC7A68C}"/>
    <dgm:cxn modelId="{9856B372-26B8-2C42-9F0A-837FCFD40603}" type="presParOf" srcId="{15D446DE-6852-BA4D-B672-3884659658AC}" destId="{8856238D-1B41-6442-A4D5-F2D1E9C4C091}" srcOrd="0" destOrd="0" presId="urn:microsoft.com/office/officeart/2005/8/layout/hierarchy1"/>
    <dgm:cxn modelId="{6C982C49-B5F2-3644-A203-4C2CE5E277D8}" type="presParOf" srcId="{8856238D-1B41-6442-A4D5-F2D1E9C4C091}" destId="{E26C7151-3EF6-1D4C-9756-DA9EBDE5780E}" srcOrd="0" destOrd="0" presId="urn:microsoft.com/office/officeart/2005/8/layout/hierarchy1"/>
    <dgm:cxn modelId="{9A745294-A3E3-3B44-B583-3C5FB7F366B5}" type="presParOf" srcId="{E26C7151-3EF6-1D4C-9756-DA9EBDE5780E}" destId="{AB89E77F-3BE6-3D43-B8BC-123C3CAA59C7}" srcOrd="0" destOrd="0" presId="urn:microsoft.com/office/officeart/2005/8/layout/hierarchy1"/>
    <dgm:cxn modelId="{0D264959-DF4F-F047-92C3-0E508154E923}" type="presParOf" srcId="{E26C7151-3EF6-1D4C-9756-DA9EBDE5780E}" destId="{6CB74526-B9D3-1941-A9F7-7B8087A09B2B}" srcOrd="1" destOrd="0" presId="urn:microsoft.com/office/officeart/2005/8/layout/hierarchy1"/>
    <dgm:cxn modelId="{97F6478B-F0ED-E749-8159-6D9BD5355998}" type="presParOf" srcId="{8856238D-1B41-6442-A4D5-F2D1E9C4C091}" destId="{EE5809B8-E74F-6C43-9AC6-E2ED943731E3}" srcOrd="1" destOrd="0" presId="urn:microsoft.com/office/officeart/2005/8/layout/hierarchy1"/>
    <dgm:cxn modelId="{4FCCAF78-6E0A-5844-BC51-A67A1747195F}" type="presParOf" srcId="{15D446DE-6852-BA4D-B672-3884659658AC}" destId="{2019CE2B-3AC2-4B4E-92C8-A2F5198E6486}" srcOrd="1" destOrd="0" presId="urn:microsoft.com/office/officeart/2005/8/layout/hierarchy1"/>
    <dgm:cxn modelId="{E09A2D62-1405-4347-823C-27A8C5C38DE9}" type="presParOf" srcId="{2019CE2B-3AC2-4B4E-92C8-A2F5198E6486}" destId="{8729B906-50C6-5F49-957C-2CDC56C3EAC4}" srcOrd="0" destOrd="0" presId="urn:microsoft.com/office/officeart/2005/8/layout/hierarchy1"/>
    <dgm:cxn modelId="{5A6E5AB5-049B-F746-BD47-2BA86DF2347B}" type="presParOf" srcId="{8729B906-50C6-5F49-957C-2CDC56C3EAC4}" destId="{5C762E8F-43B7-E84A-BACD-34CDD22FFEA1}" srcOrd="0" destOrd="0" presId="urn:microsoft.com/office/officeart/2005/8/layout/hierarchy1"/>
    <dgm:cxn modelId="{EDA36156-871D-0343-A802-B2F7CC158C9A}" type="presParOf" srcId="{8729B906-50C6-5F49-957C-2CDC56C3EAC4}" destId="{8CF766A7-478C-234E-AE14-1E850C36223F}" srcOrd="1" destOrd="0" presId="urn:microsoft.com/office/officeart/2005/8/layout/hierarchy1"/>
    <dgm:cxn modelId="{3CCDEE53-FA74-EC4D-A1AB-674A1546D09B}" type="presParOf" srcId="{2019CE2B-3AC2-4B4E-92C8-A2F5198E6486}" destId="{31BF424B-CCF4-6141-9D91-2D0C075E49B4}" srcOrd="1" destOrd="0" presId="urn:microsoft.com/office/officeart/2005/8/layout/hierarchy1"/>
    <dgm:cxn modelId="{E75D1A03-5DC9-AC42-B4B3-E41010086428}" type="presParOf" srcId="{15D446DE-6852-BA4D-B672-3884659658AC}" destId="{38B83020-73F3-F646-9699-A70D3D9F2A63}" srcOrd="2" destOrd="0" presId="urn:microsoft.com/office/officeart/2005/8/layout/hierarchy1"/>
    <dgm:cxn modelId="{7B713185-32E7-0A41-A78D-CDEBD86181E6}" type="presParOf" srcId="{38B83020-73F3-F646-9699-A70D3D9F2A63}" destId="{4E036408-69A2-D24B-AF89-2FFE38E59E75}" srcOrd="0" destOrd="0" presId="urn:microsoft.com/office/officeart/2005/8/layout/hierarchy1"/>
    <dgm:cxn modelId="{4F7175C0-7AB9-F447-9A6F-0E5F44AC1330}" type="presParOf" srcId="{4E036408-69A2-D24B-AF89-2FFE38E59E75}" destId="{38E8D992-BAAF-4743-8E11-956B79192046}" srcOrd="0" destOrd="0" presId="urn:microsoft.com/office/officeart/2005/8/layout/hierarchy1"/>
    <dgm:cxn modelId="{8528A4A8-6F76-6B47-B141-B58466F96063}" type="presParOf" srcId="{4E036408-69A2-D24B-AF89-2FFE38E59E75}" destId="{873A8BDB-7272-6542-8699-6E4743B01B4D}" srcOrd="1" destOrd="0" presId="urn:microsoft.com/office/officeart/2005/8/layout/hierarchy1"/>
    <dgm:cxn modelId="{5479E79F-BE1F-4A4D-BCE0-00E525BB525D}" type="presParOf" srcId="{38B83020-73F3-F646-9699-A70D3D9F2A63}" destId="{B5203334-681A-6B40-B4E6-707734F0AFB8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C6C418F-F243-4A68-A0C1-F5AE8ACC0993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bg_accent3_2" csCatId="accent3" phldr="1"/>
      <dgm:spPr/>
      <dgm:t>
        <a:bodyPr/>
        <a:lstStyle/>
        <a:p>
          <a:endParaRPr lang="en-US"/>
        </a:p>
      </dgm:t>
    </dgm:pt>
    <dgm:pt modelId="{C1130E99-8C4A-4ACA-A035-E14CD84C7D5A}">
      <dgm:prSet/>
      <dgm:spPr/>
      <dgm:t>
        <a:bodyPr/>
        <a:lstStyle/>
        <a:p>
          <a:r>
            <a:rPr lang="en-US"/>
            <a:t>Real-Time Access to Data: Health professionals can access complete patient histories instantly, improving the timeliness and accuracy of diagnoses.</a:t>
          </a:r>
        </a:p>
      </dgm:t>
    </dgm:pt>
    <dgm:pt modelId="{7A1C1F97-0C1B-42D7-A094-D0395F976BD4}" type="parTrans" cxnId="{650303D3-F818-4E88-B809-C4A7793B6C7E}">
      <dgm:prSet/>
      <dgm:spPr/>
      <dgm:t>
        <a:bodyPr/>
        <a:lstStyle/>
        <a:p>
          <a:endParaRPr lang="en-US"/>
        </a:p>
      </dgm:t>
    </dgm:pt>
    <dgm:pt modelId="{4B338846-1D39-4F09-AF89-E23E7361FBF3}" type="sibTrans" cxnId="{650303D3-F818-4E88-B809-C4A7793B6C7E}">
      <dgm:prSet/>
      <dgm:spPr/>
      <dgm:t>
        <a:bodyPr/>
        <a:lstStyle/>
        <a:p>
          <a:endParaRPr lang="en-US"/>
        </a:p>
      </dgm:t>
    </dgm:pt>
    <dgm:pt modelId="{7DDEA8C6-0196-47C0-8463-19504A9F7AC0}">
      <dgm:prSet/>
      <dgm:spPr/>
      <dgm:t>
        <a:bodyPr/>
        <a:lstStyle/>
        <a:p>
          <a:r>
            <a:rPr lang="en-US"/>
            <a:t>Streamlined Communication: Facilitates seamless coordination among primary care providers, specialists, and labs.</a:t>
          </a:r>
        </a:p>
      </dgm:t>
    </dgm:pt>
    <dgm:pt modelId="{3D20A860-AD67-4000-9AF5-21655AF5F536}" type="parTrans" cxnId="{0F1ADFF7-758C-40A1-95D1-2585A35B2837}">
      <dgm:prSet/>
      <dgm:spPr/>
      <dgm:t>
        <a:bodyPr/>
        <a:lstStyle/>
        <a:p>
          <a:endParaRPr lang="en-US"/>
        </a:p>
      </dgm:t>
    </dgm:pt>
    <dgm:pt modelId="{A3599933-0DEA-4904-8B20-DF4236800888}" type="sibTrans" cxnId="{0F1ADFF7-758C-40A1-95D1-2585A35B2837}">
      <dgm:prSet/>
      <dgm:spPr/>
      <dgm:t>
        <a:bodyPr/>
        <a:lstStyle/>
        <a:p>
          <a:endParaRPr lang="en-US"/>
        </a:p>
      </dgm:t>
    </dgm:pt>
    <dgm:pt modelId="{C97C5038-F72A-4DCA-A24D-F24654A5AABE}">
      <dgm:prSet/>
      <dgm:spPr/>
      <dgm:t>
        <a:bodyPr/>
        <a:lstStyle/>
        <a:p>
          <a:r>
            <a:rPr lang="en-US"/>
            <a:t>Clinical Decision Support: Informatics systems offer evidence-based tools that aid in diagnosing and managing diseases more effectively.</a:t>
          </a:r>
        </a:p>
      </dgm:t>
    </dgm:pt>
    <dgm:pt modelId="{9DCC0379-6A39-4BAB-BE73-1172DB36980E}" type="parTrans" cxnId="{2930143A-488E-49A4-B3A3-4134278C8141}">
      <dgm:prSet/>
      <dgm:spPr/>
      <dgm:t>
        <a:bodyPr/>
        <a:lstStyle/>
        <a:p>
          <a:endParaRPr lang="en-US"/>
        </a:p>
      </dgm:t>
    </dgm:pt>
    <dgm:pt modelId="{C76477E8-3670-40E0-AB0A-9ED5268F5C6E}" type="sibTrans" cxnId="{2930143A-488E-49A4-B3A3-4134278C8141}">
      <dgm:prSet/>
      <dgm:spPr/>
      <dgm:t>
        <a:bodyPr/>
        <a:lstStyle/>
        <a:p>
          <a:endParaRPr lang="en-US"/>
        </a:p>
      </dgm:t>
    </dgm:pt>
    <dgm:pt modelId="{C045FFC0-6CEE-43D5-8B6C-BDE8DD11CB73}">
      <dgm:prSet/>
      <dgm:spPr/>
      <dgm:t>
        <a:bodyPr/>
        <a:lstStyle/>
        <a:p>
          <a:r>
            <a:rPr lang="en-US"/>
            <a:t>Patient Engagement: mHealth apps and portals allow patients to track their health, receive reminders, and communicate with providers, increasing adherence and satisfaction.</a:t>
          </a:r>
        </a:p>
      </dgm:t>
    </dgm:pt>
    <dgm:pt modelId="{A357DCE7-2CFD-4315-BDDE-7356609BDFF6}" type="parTrans" cxnId="{3800E7BB-4580-4026-AC89-68BC871D666A}">
      <dgm:prSet/>
      <dgm:spPr/>
      <dgm:t>
        <a:bodyPr/>
        <a:lstStyle/>
        <a:p>
          <a:endParaRPr lang="en-US"/>
        </a:p>
      </dgm:t>
    </dgm:pt>
    <dgm:pt modelId="{BF276903-50F1-4526-94B8-B7033F0DE1E0}" type="sibTrans" cxnId="{3800E7BB-4580-4026-AC89-68BC871D666A}">
      <dgm:prSet/>
      <dgm:spPr/>
      <dgm:t>
        <a:bodyPr/>
        <a:lstStyle/>
        <a:p>
          <a:endParaRPr lang="en-US"/>
        </a:p>
      </dgm:t>
    </dgm:pt>
    <dgm:pt modelId="{8654BAE3-4AA8-4D3B-AECF-B6EED93FCD00}" type="pres">
      <dgm:prSet presAssocID="{6C6C418F-F243-4A68-A0C1-F5AE8ACC0993}" presName="root" presStyleCnt="0">
        <dgm:presLayoutVars>
          <dgm:dir/>
          <dgm:resizeHandles val="exact"/>
        </dgm:presLayoutVars>
      </dgm:prSet>
      <dgm:spPr/>
    </dgm:pt>
    <dgm:pt modelId="{D249BA58-D8B5-4895-990C-15ADFF991D97}" type="pres">
      <dgm:prSet presAssocID="{6C6C418F-F243-4A68-A0C1-F5AE8ACC0993}" presName="container" presStyleCnt="0">
        <dgm:presLayoutVars>
          <dgm:dir/>
          <dgm:resizeHandles val="exact"/>
        </dgm:presLayoutVars>
      </dgm:prSet>
      <dgm:spPr/>
    </dgm:pt>
    <dgm:pt modelId="{58697F24-3E32-4C59-A7F5-AA79EA52AE08}" type="pres">
      <dgm:prSet presAssocID="{C1130E99-8C4A-4ACA-A035-E14CD84C7D5A}" presName="compNode" presStyleCnt="0"/>
      <dgm:spPr/>
    </dgm:pt>
    <dgm:pt modelId="{76232832-A202-4BED-80A1-B9A62D4F6232}" type="pres">
      <dgm:prSet presAssocID="{C1130E99-8C4A-4ACA-A035-E14CD84C7D5A}" presName="iconBgRect" presStyleLbl="bgShp" presStyleIdx="0" presStyleCnt="4"/>
      <dgm:spPr/>
    </dgm:pt>
    <dgm:pt modelId="{47C32233-1CA0-4B78-9695-FD96CD9D7994}" type="pres">
      <dgm:prSet presAssocID="{C1130E99-8C4A-4ACA-A035-E14CD84C7D5A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rrow Circle"/>
        </a:ext>
      </dgm:extLst>
    </dgm:pt>
    <dgm:pt modelId="{FC5AEF3F-91A6-4E33-BBA7-C7A6996B5848}" type="pres">
      <dgm:prSet presAssocID="{C1130E99-8C4A-4ACA-A035-E14CD84C7D5A}" presName="spaceRect" presStyleCnt="0"/>
      <dgm:spPr/>
    </dgm:pt>
    <dgm:pt modelId="{8D831865-0464-4F78-B947-D4DFCE284635}" type="pres">
      <dgm:prSet presAssocID="{C1130E99-8C4A-4ACA-A035-E14CD84C7D5A}" presName="textRect" presStyleLbl="revTx" presStyleIdx="0" presStyleCnt="4">
        <dgm:presLayoutVars>
          <dgm:chMax val="1"/>
          <dgm:chPref val="1"/>
        </dgm:presLayoutVars>
      </dgm:prSet>
      <dgm:spPr/>
    </dgm:pt>
    <dgm:pt modelId="{B26A53B5-E8F2-4228-BCE9-BE7F491D1193}" type="pres">
      <dgm:prSet presAssocID="{4B338846-1D39-4F09-AF89-E23E7361FBF3}" presName="sibTrans" presStyleLbl="sibTrans2D1" presStyleIdx="0" presStyleCnt="0"/>
      <dgm:spPr/>
    </dgm:pt>
    <dgm:pt modelId="{6ECF3256-C272-4291-B331-8ABA6BA67228}" type="pres">
      <dgm:prSet presAssocID="{7DDEA8C6-0196-47C0-8463-19504A9F7AC0}" presName="compNode" presStyleCnt="0"/>
      <dgm:spPr/>
    </dgm:pt>
    <dgm:pt modelId="{86496D36-01B3-4BC3-B03B-8EF968C493D6}" type="pres">
      <dgm:prSet presAssocID="{7DDEA8C6-0196-47C0-8463-19504A9F7AC0}" presName="iconBgRect" presStyleLbl="bgShp" presStyleIdx="1" presStyleCnt="4"/>
      <dgm:spPr/>
    </dgm:pt>
    <dgm:pt modelId="{1DF3BB03-E433-4150-9BDD-06354D5744DC}" type="pres">
      <dgm:prSet presAssocID="{7DDEA8C6-0196-47C0-8463-19504A9F7AC0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tor"/>
        </a:ext>
      </dgm:extLst>
    </dgm:pt>
    <dgm:pt modelId="{3EDE7C38-F3C2-4E03-8EF0-F352712D6E87}" type="pres">
      <dgm:prSet presAssocID="{7DDEA8C6-0196-47C0-8463-19504A9F7AC0}" presName="spaceRect" presStyleCnt="0"/>
      <dgm:spPr/>
    </dgm:pt>
    <dgm:pt modelId="{67EDB1AC-925E-4AD8-81B3-B9233F79AE29}" type="pres">
      <dgm:prSet presAssocID="{7DDEA8C6-0196-47C0-8463-19504A9F7AC0}" presName="textRect" presStyleLbl="revTx" presStyleIdx="1" presStyleCnt="4">
        <dgm:presLayoutVars>
          <dgm:chMax val="1"/>
          <dgm:chPref val="1"/>
        </dgm:presLayoutVars>
      </dgm:prSet>
      <dgm:spPr/>
    </dgm:pt>
    <dgm:pt modelId="{1C862FC8-327E-49D0-B748-C733D7EFF207}" type="pres">
      <dgm:prSet presAssocID="{A3599933-0DEA-4904-8B20-DF4236800888}" presName="sibTrans" presStyleLbl="sibTrans2D1" presStyleIdx="0" presStyleCnt="0"/>
      <dgm:spPr/>
    </dgm:pt>
    <dgm:pt modelId="{13EE6729-330A-4A09-B0E8-4213EB5C4822}" type="pres">
      <dgm:prSet presAssocID="{C97C5038-F72A-4DCA-A24D-F24654A5AABE}" presName="compNode" presStyleCnt="0"/>
      <dgm:spPr/>
    </dgm:pt>
    <dgm:pt modelId="{334B617D-6947-4C59-A733-346C185BF8D1}" type="pres">
      <dgm:prSet presAssocID="{C97C5038-F72A-4DCA-A24D-F24654A5AABE}" presName="iconBgRect" presStyleLbl="bgShp" presStyleIdx="2" presStyleCnt="4"/>
      <dgm:spPr/>
    </dgm:pt>
    <dgm:pt modelId="{0FA5C8A4-DCBB-4133-9964-EDB7403D3BB7}" type="pres">
      <dgm:prSet presAssocID="{C97C5038-F72A-4DCA-A24D-F24654A5AABE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ospital"/>
        </a:ext>
      </dgm:extLst>
    </dgm:pt>
    <dgm:pt modelId="{CF6DC41C-E4E2-4CA2-BFE0-3062D07DA2D0}" type="pres">
      <dgm:prSet presAssocID="{C97C5038-F72A-4DCA-A24D-F24654A5AABE}" presName="spaceRect" presStyleCnt="0"/>
      <dgm:spPr/>
    </dgm:pt>
    <dgm:pt modelId="{0F98E37B-CBBC-4689-A4ED-149F66860E88}" type="pres">
      <dgm:prSet presAssocID="{C97C5038-F72A-4DCA-A24D-F24654A5AABE}" presName="textRect" presStyleLbl="revTx" presStyleIdx="2" presStyleCnt="4">
        <dgm:presLayoutVars>
          <dgm:chMax val="1"/>
          <dgm:chPref val="1"/>
        </dgm:presLayoutVars>
      </dgm:prSet>
      <dgm:spPr/>
    </dgm:pt>
    <dgm:pt modelId="{BB073659-4C55-4770-9511-8BDFE38CBE67}" type="pres">
      <dgm:prSet presAssocID="{C76477E8-3670-40E0-AB0A-9ED5268F5C6E}" presName="sibTrans" presStyleLbl="sibTrans2D1" presStyleIdx="0" presStyleCnt="0"/>
      <dgm:spPr/>
    </dgm:pt>
    <dgm:pt modelId="{AA899DCF-AAF8-49AD-AFCC-5AC6ECF33684}" type="pres">
      <dgm:prSet presAssocID="{C045FFC0-6CEE-43D5-8B6C-BDE8DD11CB73}" presName="compNode" presStyleCnt="0"/>
      <dgm:spPr/>
    </dgm:pt>
    <dgm:pt modelId="{80E82975-C62B-47CE-B987-850B90D23BA0}" type="pres">
      <dgm:prSet presAssocID="{C045FFC0-6CEE-43D5-8B6C-BDE8DD11CB73}" presName="iconBgRect" presStyleLbl="bgShp" presStyleIdx="3" presStyleCnt="4"/>
      <dgm:spPr/>
    </dgm:pt>
    <dgm:pt modelId="{1BD51EC4-9829-44B0-A5F4-3BF323B9A2E3}" type="pres">
      <dgm:prSet presAssocID="{C045FFC0-6CEE-43D5-8B6C-BDE8DD11CB73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at Bubble"/>
        </a:ext>
      </dgm:extLst>
    </dgm:pt>
    <dgm:pt modelId="{22EFC9B8-0F9A-4F4A-BBAF-F8CCAAE9CE97}" type="pres">
      <dgm:prSet presAssocID="{C045FFC0-6CEE-43D5-8B6C-BDE8DD11CB73}" presName="spaceRect" presStyleCnt="0"/>
      <dgm:spPr/>
    </dgm:pt>
    <dgm:pt modelId="{D6094A7F-FF1D-4C8F-B666-721D96F6339B}" type="pres">
      <dgm:prSet presAssocID="{C045FFC0-6CEE-43D5-8B6C-BDE8DD11CB73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94D2481D-D52A-4C17-B8A1-1504B34327AA}" type="presOf" srcId="{C045FFC0-6CEE-43D5-8B6C-BDE8DD11CB73}" destId="{D6094A7F-FF1D-4C8F-B666-721D96F6339B}" srcOrd="0" destOrd="0" presId="urn:microsoft.com/office/officeart/2018/2/layout/IconCircleList"/>
    <dgm:cxn modelId="{21A2612C-657C-4E2E-B9C8-6DDD7A6A98FB}" type="presOf" srcId="{4B338846-1D39-4F09-AF89-E23E7361FBF3}" destId="{B26A53B5-E8F2-4228-BCE9-BE7F491D1193}" srcOrd="0" destOrd="0" presId="urn:microsoft.com/office/officeart/2018/2/layout/IconCircleList"/>
    <dgm:cxn modelId="{A06E3931-5ACE-434B-BDED-553C13F813FE}" type="presOf" srcId="{C76477E8-3670-40E0-AB0A-9ED5268F5C6E}" destId="{BB073659-4C55-4770-9511-8BDFE38CBE67}" srcOrd="0" destOrd="0" presId="urn:microsoft.com/office/officeart/2018/2/layout/IconCircleList"/>
    <dgm:cxn modelId="{D0370637-B307-4720-B856-D66199A88DCA}" type="presOf" srcId="{C1130E99-8C4A-4ACA-A035-E14CD84C7D5A}" destId="{8D831865-0464-4F78-B947-D4DFCE284635}" srcOrd="0" destOrd="0" presId="urn:microsoft.com/office/officeart/2018/2/layout/IconCircleList"/>
    <dgm:cxn modelId="{2930143A-488E-49A4-B3A3-4134278C8141}" srcId="{6C6C418F-F243-4A68-A0C1-F5AE8ACC0993}" destId="{C97C5038-F72A-4DCA-A24D-F24654A5AABE}" srcOrd="2" destOrd="0" parTransId="{9DCC0379-6A39-4BAB-BE73-1172DB36980E}" sibTransId="{C76477E8-3670-40E0-AB0A-9ED5268F5C6E}"/>
    <dgm:cxn modelId="{22F28D44-40E8-4BE4-9282-9F7D7EB74E44}" type="presOf" srcId="{7DDEA8C6-0196-47C0-8463-19504A9F7AC0}" destId="{67EDB1AC-925E-4AD8-81B3-B9233F79AE29}" srcOrd="0" destOrd="0" presId="urn:microsoft.com/office/officeart/2018/2/layout/IconCircleList"/>
    <dgm:cxn modelId="{71170165-9611-483A-B1E4-CCAAF303D258}" type="presOf" srcId="{C97C5038-F72A-4DCA-A24D-F24654A5AABE}" destId="{0F98E37B-CBBC-4689-A4ED-149F66860E88}" srcOrd="0" destOrd="0" presId="urn:microsoft.com/office/officeart/2018/2/layout/IconCircleList"/>
    <dgm:cxn modelId="{3800E7BB-4580-4026-AC89-68BC871D666A}" srcId="{6C6C418F-F243-4A68-A0C1-F5AE8ACC0993}" destId="{C045FFC0-6CEE-43D5-8B6C-BDE8DD11CB73}" srcOrd="3" destOrd="0" parTransId="{A357DCE7-2CFD-4315-BDDE-7356609BDFF6}" sibTransId="{BF276903-50F1-4526-94B8-B7033F0DE1E0}"/>
    <dgm:cxn modelId="{650303D3-F818-4E88-B809-C4A7793B6C7E}" srcId="{6C6C418F-F243-4A68-A0C1-F5AE8ACC0993}" destId="{C1130E99-8C4A-4ACA-A035-E14CD84C7D5A}" srcOrd="0" destOrd="0" parTransId="{7A1C1F97-0C1B-42D7-A094-D0395F976BD4}" sibTransId="{4B338846-1D39-4F09-AF89-E23E7361FBF3}"/>
    <dgm:cxn modelId="{F4B62DEB-35D6-441A-9E26-BD57D9E79DBB}" type="presOf" srcId="{6C6C418F-F243-4A68-A0C1-F5AE8ACC0993}" destId="{8654BAE3-4AA8-4D3B-AECF-B6EED93FCD00}" srcOrd="0" destOrd="0" presId="urn:microsoft.com/office/officeart/2018/2/layout/IconCircleList"/>
    <dgm:cxn modelId="{0F1ADFF7-758C-40A1-95D1-2585A35B2837}" srcId="{6C6C418F-F243-4A68-A0C1-F5AE8ACC0993}" destId="{7DDEA8C6-0196-47C0-8463-19504A9F7AC0}" srcOrd="1" destOrd="0" parTransId="{3D20A860-AD67-4000-9AF5-21655AF5F536}" sibTransId="{A3599933-0DEA-4904-8B20-DF4236800888}"/>
    <dgm:cxn modelId="{C23231FE-DDCD-438B-B6B9-FA918E5DC526}" type="presOf" srcId="{A3599933-0DEA-4904-8B20-DF4236800888}" destId="{1C862FC8-327E-49D0-B748-C733D7EFF207}" srcOrd="0" destOrd="0" presId="urn:microsoft.com/office/officeart/2018/2/layout/IconCircleList"/>
    <dgm:cxn modelId="{8BFFFA8C-CB72-4ADA-8859-B9A2963C6B4F}" type="presParOf" srcId="{8654BAE3-4AA8-4D3B-AECF-B6EED93FCD00}" destId="{D249BA58-D8B5-4895-990C-15ADFF991D97}" srcOrd="0" destOrd="0" presId="urn:microsoft.com/office/officeart/2018/2/layout/IconCircleList"/>
    <dgm:cxn modelId="{BFA05914-1523-40D3-9DD0-72FE02A23633}" type="presParOf" srcId="{D249BA58-D8B5-4895-990C-15ADFF991D97}" destId="{58697F24-3E32-4C59-A7F5-AA79EA52AE08}" srcOrd="0" destOrd="0" presId="urn:microsoft.com/office/officeart/2018/2/layout/IconCircleList"/>
    <dgm:cxn modelId="{B9E59560-4977-4033-80C2-4DDB08B4F206}" type="presParOf" srcId="{58697F24-3E32-4C59-A7F5-AA79EA52AE08}" destId="{76232832-A202-4BED-80A1-B9A62D4F6232}" srcOrd="0" destOrd="0" presId="urn:microsoft.com/office/officeart/2018/2/layout/IconCircleList"/>
    <dgm:cxn modelId="{BE6369CF-AFC0-4419-8506-F2A886673FEB}" type="presParOf" srcId="{58697F24-3E32-4C59-A7F5-AA79EA52AE08}" destId="{47C32233-1CA0-4B78-9695-FD96CD9D7994}" srcOrd="1" destOrd="0" presId="urn:microsoft.com/office/officeart/2018/2/layout/IconCircleList"/>
    <dgm:cxn modelId="{C87B2540-C94A-437B-8E5E-5B1A3EEBAB87}" type="presParOf" srcId="{58697F24-3E32-4C59-A7F5-AA79EA52AE08}" destId="{FC5AEF3F-91A6-4E33-BBA7-C7A6996B5848}" srcOrd="2" destOrd="0" presId="urn:microsoft.com/office/officeart/2018/2/layout/IconCircleList"/>
    <dgm:cxn modelId="{38483999-0804-46F6-919C-03758F18D0E1}" type="presParOf" srcId="{58697F24-3E32-4C59-A7F5-AA79EA52AE08}" destId="{8D831865-0464-4F78-B947-D4DFCE284635}" srcOrd="3" destOrd="0" presId="urn:microsoft.com/office/officeart/2018/2/layout/IconCircleList"/>
    <dgm:cxn modelId="{F36BB54B-7848-42D8-A39C-0D4D079D195E}" type="presParOf" srcId="{D249BA58-D8B5-4895-990C-15ADFF991D97}" destId="{B26A53B5-E8F2-4228-BCE9-BE7F491D1193}" srcOrd="1" destOrd="0" presId="urn:microsoft.com/office/officeart/2018/2/layout/IconCircleList"/>
    <dgm:cxn modelId="{05862223-1284-452B-9C4A-1DF07ED1F510}" type="presParOf" srcId="{D249BA58-D8B5-4895-990C-15ADFF991D97}" destId="{6ECF3256-C272-4291-B331-8ABA6BA67228}" srcOrd="2" destOrd="0" presId="urn:microsoft.com/office/officeart/2018/2/layout/IconCircleList"/>
    <dgm:cxn modelId="{C4CA7ED3-46A8-42A3-9A2C-0C6B4A481C35}" type="presParOf" srcId="{6ECF3256-C272-4291-B331-8ABA6BA67228}" destId="{86496D36-01B3-4BC3-B03B-8EF968C493D6}" srcOrd="0" destOrd="0" presId="urn:microsoft.com/office/officeart/2018/2/layout/IconCircleList"/>
    <dgm:cxn modelId="{D512F35E-104B-4642-9357-2317E64DB4E4}" type="presParOf" srcId="{6ECF3256-C272-4291-B331-8ABA6BA67228}" destId="{1DF3BB03-E433-4150-9BDD-06354D5744DC}" srcOrd="1" destOrd="0" presId="urn:microsoft.com/office/officeart/2018/2/layout/IconCircleList"/>
    <dgm:cxn modelId="{7FAB8FD6-C14A-48B4-BC27-16D10FF0D9F2}" type="presParOf" srcId="{6ECF3256-C272-4291-B331-8ABA6BA67228}" destId="{3EDE7C38-F3C2-4E03-8EF0-F352712D6E87}" srcOrd="2" destOrd="0" presId="urn:microsoft.com/office/officeart/2018/2/layout/IconCircleList"/>
    <dgm:cxn modelId="{A984BF95-51E3-468A-A050-44A629530E7D}" type="presParOf" srcId="{6ECF3256-C272-4291-B331-8ABA6BA67228}" destId="{67EDB1AC-925E-4AD8-81B3-B9233F79AE29}" srcOrd="3" destOrd="0" presId="urn:microsoft.com/office/officeart/2018/2/layout/IconCircleList"/>
    <dgm:cxn modelId="{750AA92D-5CD6-4850-B469-40023141401E}" type="presParOf" srcId="{D249BA58-D8B5-4895-990C-15ADFF991D97}" destId="{1C862FC8-327E-49D0-B748-C733D7EFF207}" srcOrd="3" destOrd="0" presId="urn:microsoft.com/office/officeart/2018/2/layout/IconCircleList"/>
    <dgm:cxn modelId="{685A9F09-0EC2-4EAB-8617-837E8FC53853}" type="presParOf" srcId="{D249BA58-D8B5-4895-990C-15ADFF991D97}" destId="{13EE6729-330A-4A09-B0E8-4213EB5C4822}" srcOrd="4" destOrd="0" presId="urn:microsoft.com/office/officeart/2018/2/layout/IconCircleList"/>
    <dgm:cxn modelId="{21A617BB-D679-4C66-AF8F-EA59ACA62E90}" type="presParOf" srcId="{13EE6729-330A-4A09-B0E8-4213EB5C4822}" destId="{334B617D-6947-4C59-A733-346C185BF8D1}" srcOrd="0" destOrd="0" presId="urn:microsoft.com/office/officeart/2018/2/layout/IconCircleList"/>
    <dgm:cxn modelId="{868E09C7-8619-4074-9612-2EE5E1AF27B8}" type="presParOf" srcId="{13EE6729-330A-4A09-B0E8-4213EB5C4822}" destId="{0FA5C8A4-DCBB-4133-9964-EDB7403D3BB7}" srcOrd="1" destOrd="0" presId="urn:microsoft.com/office/officeart/2018/2/layout/IconCircleList"/>
    <dgm:cxn modelId="{31C164DF-C5D4-4EFB-A2D3-7CAB5E2CED24}" type="presParOf" srcId="{13EE6729-330A-4A09-B0E8-4213EB5C4822}" destId="{CF6DC41C-E4E2-4CA2-BFE0-3062D07DA2D0}" srcOrd="2" destOrd="0" presId="urn:microsoft.com/office/officeart/2018/2/layout/IconCircleList"/>
    <dgm:cxn modelId="{7C930466-9A87-484B-87A4-09A753C23E40}" type="presParOf" srcId="{13EE6729-330A-4A09-B0E8-4213EB5C4822}" destId="{0F98E37B-CBBC-4689-A4ED-149F66860E88}" srcOrd="3" destOrd="0" presId="urn:microsoft.com/office/officeart/2018/2/layout/IconCircleList"/>
    <dgm:cxn modelId="{55C398B4-A31E-4D81-95DF-F0ACE99D18DC}" type="presParOf" srcId="{D249BA58-D8B5-4895-990C-15ADFF991D97}" destId="{BB073659-4C55-4770-9511-8BDFE38CBE67}" srcOrd="5" destOrd="0" presId="urn:microsoft.com/office/officeart/2018/2/layout/IconCircleList"/>
    <dgm:cxn modelId="{988BF843-CF8B-404B-9059-6384F0BB69F3}" type="presParOf" srcId="{D249BA58-D8B5-4895-990C-15ADFF991D97}" destId="{AA899DCF-AAF8-49AD-AFCC-5AC6ECF33684}" srcOrd="6" destOrd="0" presId="urn:microsoft.com/office/officeart/2018/2/layout/IconCircleList"/>
    <dgm:cxn modelId="{46CC9897-F2D0-407A-A1C5-75C1FB9BBC7A}" type="presParOf" srcId="{AA899DCF-AAF8-49AD-AFCC-5AC6ECF33684}" destId="{80E82975-C62B-47CE-B987-850B90D23BA0}" srcOrd="0" destOrd="0" presId="urn:microsoft.com/office/officeart/2018/2/layout/IconCircleList"/>
    <dgm:cxn modelId="{C224224B-166D-4918-93B6-F9599254F777}" type="presParOf" srcId="{AA899DCF-AAF8-49AD-AFCC-5AC6ECF33684}" destId="{1BD51EC4-9829-44B0-A5F4-3BF323B9A2E3}" srcOrd="1" destOrd="0" presId="urn:microsoft.com/office/officeart/2018/2/layout/IconCircleList"/>
    <dgm:cxn modelId="{CCE7564B-D00D-48F7-905A-AFAE0B75A58F}" type="presParOf" srcId="{AA899DCF-AAF8-49AD-AFCC-5AC6ECF33684}" destId="{22EFC9B8-0F9A-4F4A-BBAF-F8CCAAE9CE97}" srcOrd="2" destOrd="0" presId="urn:microsoft.com/office/officeart/2018/2/layout/IconCircleList"/>
    <dgm:cxn modelId="{89D0A61A-07C4-438E-88EA-F4BACBE65C4D}" type="presParOf" srcId="{AA899DCF-AAF8-49AD-AFCC-5AC6ECF33684}" destId="{D6094A7F-FF1D-4C8F-B666-721D96F6339B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0E03825-365B-4AAE-8121-0CB4151268AB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9BC466C2-D7F3-4998-A26D-F957E52F8AD3}">
      <dgm:prSet/>
      <dgm:spPr/>
      <dgm:t>
        <a:bodyPr/>
        <a:lstStyle/>
        <a:p>
          <a:r>
            <a:rPr lang="en-US"/>
            <a:t>Expand Digital Infrastructure: Prioritize broadband and IT development in rural and underserved areas.</a:t>
          </a:r>
        </a:p>
      </dgm:t>
    </dgm:pt>
    <dgm:pt modelId="{B4FAAD84-23B7-40A6-9A57-9C0DB5EB8179}" type="parTrans" cxnId="{73B8E423-F1C0-4CF0-9F6C-CFD3346A0866}">
      <dgm:prSet/>
      <dgm:spPr/>
      <dgm:t>
        <a:bodyPr/>
        <a:lstStyle/>
        <a:p>
          <a:endParaRPr lang="en-US"/>
        </a:p>
      </dgm:t>
    </dgm:pt>
    <dgm:pt modelId="{DE10A3FE-9D07-4E85-92B8-F81E4845339D}" type="sibTrans" cxnId="{73B8E423-F1C0-4CF0-9F6C-CFD3346A0866}">
      <dgm:prSet/>
      <dgm:spPr/>
      <dgm:t>
        <a:bodyPr/>
        <a:lstStyle/>
        <a:p>
          <a:endParaRPr lang="en-US"/>
        </a:p>
      </dgm:t>
    </dgm:pt>
    <dgm:pt modelId="{04BCC91F-34E1-47A2-B8C5-8C3BA5B53287}">
      <dgm:prSet/>
      <dgm:spPr/>
      <dgm:t>
        <a:bodyPr/>
        <a:lstStyle/>
        <a:p>
          <a:r>
            <a:rPr lang="en-US"/>
            <a:t>Government Incentives: Offer subsidies, tax benefits, and grants to encourage adoption among providers.</a:t>
          </a:r>
        </a:p>
      </dgm:t>
    </dgm:pt>
    <dgm:pt modelId="{B563627D-1B31-4957-A90B-B787D95F1BD8}" type="parTrans" cxnId="{656E1BFD-C3DF-4B0D-84D3-07A3906F5C67}">
      <dgm:prSet/>
      <dgm:spPr/>
      <dgm:t>
        <a:bodyPr/>
        <a:lstStyle/>
        <a:p>
          <a:endParaRPr lang="en-US"/>
        </a:p>
      </dgm:t>
    </dgm:pt>
    <dgm:pt modelId="{16FB3ED5-1D70-4654-8F6F-96D10F1923F5}" type="sibTrans" cxnId="{656E1BFD-C3DF-4B0D-84D3-07A3906F5C67}">
      <dgm:prSet/>
      <dgm:spPr/>
      <dgm:t>
        <a:bodyPr/>
        <a:lstStyle/>
        <a:p>
          <a:endParaRPr lang="en-US"/>
        </a:p>
      </dgm:t>
    </dgm:pt>
    <dgm:pt modelId="{B9AEFA84-54F9-4D8A-9930-81ED74250C65}">
      <dgm:prSet/>
      <dgm:spPr/>
      <dgm:t>
        <a:bodyPr/>
        <a:lstStyle/>
        <a:p>
          <a:r>
            <a:rPr lang="en-US"/>
            <a:t>Standardized Training Modules: Implement nationwide training for healthcare professionals on digital health tools.</a:t>
          </a:r>
        </a:p>
      </dgm:t>
    </dgm:pt>
    <dgm:pt modelId="{77A0A032-B5E5-46FE-A99D-CC4F520E81F1}" type="parTrans" cxnId="{9624E696-CEED-4C36-A193-3AC04B17A7E8}">
      <dgm:prSet/>
      <dgm:spPr/>
      <dgm:t>
        <a:bodyPr/>
        <a:lstStyle/>
        <a:p>
          <a:endParaRPr lang="en-US"/>
        </a:p>
      </dgm:t>
    </dgm:pt>
    <dgm:pt modelId="{75CDC786-FBCB-40E2-859A-5FC324EC315C}" type="sibTrans" cxnId="{9624E696-CEED-4C36-A193-3AC04B17A7E8}">
      <dgm:prSet/>
      <dgm:spPr/>
      <dgm:t>
        <a:bodyPr/>
        <a:lstStyle/>
        <a:p>
          <a:endParaRPr lang="en-US"/>
        </a:p>
      </dgm:t>
    </dgm:pt>
    <dgm:pt modelId="{48C98334-F0D5-4781-BAC0-79581BB902FC}">
      <dgm:prSet/>
      <dgm:spPr/>
      <dgm:t>
        <a:bodyPr/>
        <a:lstStyle/>
        <a:p>
          <a:r>
            <a:rPr lang="en-US"/>
            <a:t>Policy Alignment: Develop legal frameworks that keep pace with emerging technologies while safeguarding patient rights.</a:t>
          </a:r>
        </a:p>
      </dgm:t>
    </dgm:pt>
    <dgm:pt modelId="{209957AE-16EF-4098-B91C-FF8074E2C57B}" type="parTrans" cxnId="{BB07D697-CC10-4FB0-8C83-2A0830C74272}">
      <dgm:prSet/>
      <dgm:spPr/>
      <dgm:t>
        <a:bodyPr/>
        <a:lstStyle/>
        <a:p>
          <a:endParaRPr lang="en-US"/>
        </a:p>
      </dgm:t>
    </dgm:pt>
    <dgm:pt modelId="{C67DF43A-6949-4A00-90E4-E6A730502760}" type="sibTrans" cxnId="{BB07D697-CC10-4FB0-8C83-2A0830C74272}">
      <dgm:prSet/>
      <dgm:spPr/>
      <dgm:t>
        <a:bodyPr/>
        <a:lstStyle/>
        <a:p>
          <a:endParaRPr lang="en-US"/>
        </a:p>
      </dgm:t>
    </dgm:pt>
    <dgm:pt modelId="{DA5A3179-E3A3-4A6F-9A74-9002F2636DA5}" type="pres">
      <dgm:prSet presAssocID="{00E03825-365B-4AAE-8121-0CB4151268AB}" presName="root" presStyleCnt="0">
        <dgm:presLayoutVars>
          <dgm:dir/>
          <dgm:resizeHandles val="exact"/>
        </dgm:presLayoutVars>
      </dgm:prSet>
      <dgm:spPr/>
    </dgm:pt>
    <dgm:pt modelId="{4EBDEFEE-CD6B-49EA-BEEA-BFAC1003A3F0}" type="pres">
      <dgm:prSet presAssocID="{9BC466C2-D7F3-4998-A26D-F957E52F8AD3}" presName="compNode" presStyleCnt="0"/>
      <dgm:spPr/>
    </dgm:pt>
    <dgm:pt modelId="{8E1A1066-448B-436F-BB7D-77EC1EA1B343}" type="pres">
      <dgm:prSet presAssocID="{9BC466C2-D7F3-4998-A26D-F957E52F8AD3}" presName="bgRect" presStyleLbl="bgShp" presStyleIdx="0" presStyleCnt="4"/>
      <dgm:spPr/>
    </dgm:pt>
    <dgm:pt modelId="{F8070B14-755C-4BE5-8C20-61DF7425A611}" type="pres">
      <dgm:prSet presAssocID="{9BC466C2-D7F3-4998-A26D-F957E52F8AD3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ireless router"/>
        </a:ext>
      </dgm:extLst>
    </dgm:pt>
    <dgm:pt modelId="{903AE17E-5741-4D47-A0C2-A1E7F11E10B7}" type="pres">
      <dgm:prSet presAssocID="{9BC466C2-D7F3-4998-A26D-F957E52F8AD3}" presName="spaceRect" presStyleCnt="0"/>
      <dgm:spPr/>
    </dgm:pt>
    <dgm:pt modelId="{63A70693-DEF0-485A-BE7E-C5C952B0A143}" type="pres">
      <dgm:prSet presAssocID="{9BC466C2-D7F3-4998-A26D-F957E52F8AD3}" presName="parTx" presStyleLbl="revTx" presStyleIdx="0" presStyleCnt="4">
        <dgm:presLayoutVars>
          <dgm:chMax val="0"/>
          <dgm:chPref val="0"/>
        </dgm:presLayoutVars>
      </dgm:prSet>
      <dgm:spPr/>
    </dgm:pt>
    <dgm:pt modelId="{3EB2F040-0C78-461F-BEDC-366B31C09C8F}" type="pres">
      <dgm:prSet presAssocID="{DE10A3FE-9D07-4E85-92B8-F81E4845339D}" presName="sibTrans" presStyleCnt="0"/>
      <dgm:spPr/>
    </dgm:pt>
    <dgm:pt modelId="{5C151B6C-CB7E-4EC0-8AB9-9C02F36733AA}" type="pres">
      <dgm:prSet presAssocID="{04BCC91F-34E1-47A2-B8C5-8C3BA5B53287}" presName="compNode" presStyleCnt="0"/>
      <dgm:spPr/>
    </dgm:pt>
    <dgm:pt modelId="{C021B750-4D2C-42DB-8B2F-1F5909372EED}" type="pres">
      <dgm:prSet presAssocID="{04BCC91F-34E1-47A2-B8C5-8C3BA5B53287}" presName="bgRect" presStyleLbl="bgShp" presStyleIdx="1" presStyleCnt="4"/>
      <dgm:spPr/>
    </dgm:pt>
    <dgm:pt modelId="{5E337853-73E0-418A-987F-F50FD2E01442}" type="pres">
      <dgm:prSet presAssocID="{04BCC91F-34E1-47A2-B8C5-8C3BA5B53287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llar"/>
        </a:ext>
      </dgm:extLst>
    </dgm:pt>
    <dgm:pt modelId="{FE4BF85F-829E-44CF-81C7-444847F286B4}" type="pres">
      <dgm:prSet presAssocID="{04BCC91F-34E1-47A2-B8C5-8C3BA5B53287}" presName="spaceRect" presStyleCnt="0"/>
      <dgm:spPr/>
    </dgm:pt>
    <dgm:pt modelId="{17E9A8EB-E3BB-4CFD-B23A-AAF68A3BF853}" type="pres">
      <dgm:prSet presAssocID="{04BCC91F-34E1-47A2-B8C5-8C3BA5B53287}" presName="parTx" presStyleLbl="revTx" presStyleIdx="1" presStyleCnt="4">
        <dgm:presLayoutVars>
          <dgm:chMax val="0"/>
          <dgm:chPref val="0"/>
        </dgm:presLayoutVars>
      </dgm:prSet>
      <dgm:spPr/>
    </dgm:pt>
    <dgm:pt modelId="{51F83978-606F-4E75-93A5-7E1A40BFBD82}" type="pres">
      <dgm:prSet presAssocID="{16FB3ED5-1D70-4654-8F6F-96D10F1923F5}" presName="sibTrans" presStyleCnt="0"/>
      <dgm:spPr/>
    </dgm:pt>
    <dgm:pt modelId="{EC287754-F0D4-44C4-8604-314D345EF64C}" type="pres">
      <dgm:prSet presAssocID="{B9AEFA84-54F9-4D8A-9930-81ED74250C65}" presName="compNode" presStyleCnt="0"/>
      <dgm:spPr/>
    </dgm:pt>
    <dgm:pt modelId="{273ACAEE-DC77-436D-8302-4BE05471A67A}" type="pres">
      <dgm:prSet presAssocID="{B9AEFA84-54F9-4D8A-9930-81ED74250C65}" presName="bgRect" presStyleLbl="bgShp" presStyleIdx="2" presStyleCnt="4"/>
      <dgm:spPr/>
    </dgm:pt>
    <dgm:pt modelId="{B67E1CD9-D26A-4D40-98C4-87AC8AD6DC7B}" type="pres">
      <dgm:prSet presAssocID="{B9AEFA84-54F9-4D8A-9930-81ED74250C65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tor"/>
        </a:ext>
      </dgm:extLst>
    </dgm:pt>
    <dgm:pt modelId="{47F60423-94B8-47CF-A791-2288B61C20A7}" type="pres">
      <dgm:prSet presAssocID="{B9AEFA84-54F9-4D8A-9930-81ED74250C65}" presName="spaceRect" presStyleCnt="0"/>
      <dgm:spPr/>
    </dgm:pt>
    <dgm:pt modelId="{C0422425-A991-47B7-A10D-53DD034A9F19}" type="pres">
      <dgm:prSet presAssocID="{B9AEFA84-54F9-4D8A-9930-81ED74250C65}" presName="parTx" presStyleLbl="revTx" presStyleIdx="2" presStyleCnt="4">
        <dgm:presLayoutVars>
          <dgm:chMax val="0"/>
          <dgm:chPref val="0"/>
        </dgm:presLayoutVars>
      </dgm:prSet>
      <dgm:spPr/>
    </dgm:pt>
    <dgm:pt modelId="{D566DAB3-0A35-4EF1-8BA5-FF8C4DFA505A}" type="pres">
      <dgm:prSet presAssocID="{75CDC786-FBCB-40E2-859A-5FC324EC315C}" presName="sibTrans" presStyleCnt="0"/>
      <dgm:spPr/>
    </dgm:pt>
    <dgm:pt modelId="{6FCCE559-03FB-41B7-B5BD-1C37101625FD}" type="pres">
      <dgm:prSet presAssocID="{48C98334-F0D5-4781-BAC0-79581BB902FC}" presName="compNode" presStyleCnt="0"/>
      <dgm:spPr/>
    </dgm:pt>
    <dgm:pt modelId="{06B11BC2-99E2-4E57-A662-E264135E22B7}" type="pres">
      <dgm:prSet presAssocID="{48C98334-F0D5-4781-BAC0-79581BB902FC}" presName="bgRect" presStyleLbl="bgShp" presStyleIdx="3" presStyleCnt="4"/>
      <dgm:spPr/>
    </dgm:pt>
    <dgm:pt modelId="{AA17E73A-BC0D-4ED7-BCD5-F3D6659132C6}" type="pres">
      <dgm:prSet presAssocID="{48C98334-F0D5-4781-BAC0-79581BB902FC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cales of Justice"/>
        </a:ext>
      </dgm:extLst>
    </dgm:pt>
    <dgm:pt modelId="{D2D40052-3492-4F26-8EC0-D334E4168FA7}" type="pres">
      <dgm:prSet presAssocID="{48C98334-F0D5-4781-BAC0-79581BB902FC}" presName="spaceRect" presStyleCnt="0"/>
      <dgm:spPr/>
    </dgm:pt>
    <dgm:pt modelId="{AA72C2B2-3CA9-4F89-8061-0170198E7441}" type="pres">
      <dgm:prSet presAssocID="{48C98334-F0D5-4781-BAC0-79581BB902FC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E387D009-E680-41F0-BE46-A67AEE328FA1}" type="presOf" srcId="{48C98334-F0D5-4781-BAC0-79581BB902FC}" destId="{AA72C2B2-3CA9-4F89-8061-0170198E7441}" srcOrd="0" destOrd="0" presId="urn:microsoft.com/office/officeart/2018/2/layout/IconVerticalSolidList"/>
    <dgm:cxn modelId="{73B8E423-F1C0-4CF0-9F6C-CFD3346A0866}" srcId="{00E03825-365B-4AAE-8121-0CB4151268AB}" destId="{9BC466C2-D7F3-4998-A26D-F957E52F8AD3}" srcOrd="0" destOrd="0" parTransId="{B4FAAD84-23B7-40A6-9A57-9C0DB5EB8179}" sibTransId="{DE10A3FE-9D07-4E85-92B8-F81E4845339D}"/>
    <dgm:cxn modelId="{76ADF78B-955D-4401-921F-FB1F3AF83DC2}" type="presOf" srcId="{04BCC91F-34E1-47A2-B8C5-8C3BA5B53287}" destId="{17E9A8EB-E3BB-4CFD-B23A-AAF68A3BF853}" srcOrd="0" destOrd="0" presId="urn:microsoft.com/office/officeart/2018/2/layout/IconVerticalSolidList"/>
    <dgm:cxn modelId="{9624E696-CEED-4C36-A193-3AC04B17A7E8}" srcId="{00E03825-365B-4AAE-8121-0CB4151268AB}" destId="{B9AEFA84-54F9-4D8A-9930-81ED74250C65}" srcOrd="2" destOrd="0" parTransId="{77A0A032-B5E5-46FE-A99D-CC4F520E81F1}" sibTransId="{75CDC786-FBCB-40E2-859A-5FC324EC315C}"/>
    <dgm:cxn modelId="{BB07D697-CC10-4FB0-8C83-2A0830C74272}" srcId="{00E03825-365B-4AAE-8121-0CB4151268AB}" destId="{48C98334-F0D5-4781-BAC0-79581BB902FC}" srcOrd="3" destOrd="0" parTransId="{209957AE-16EF-4098-B91C-FF8074E2C57B}" sibTransId="{C67DF43A-6949-4A00-90E4-E6A730502760}"/>
    <dgm:cxn modelId="{EFD601CC-C9F2-41D9-ACE3-2A54F4D14133}" type="presOf" srcId="{B9AEFA84-54F9-4D8A-9930-81ED74250C65}" destId="{C0422425-A991-47B7-A10D-53DD034A9F19}" srcOrd="0" destOrd="0" presId="urn:microsoft.com/office/officeart/2018/2/layout/IconVerticalSolidList"/>
    <dgm:cxn modelId="{5E61BDCE-D6F1-4A9F-A8B8-0F7FB40FEC5A}" type="presOf" srcId="{9BC466C2-D7F3-4998-A26D-F957E52F8AD3}" destId="{63A70693-DEF0-485A-BE7E-C5C952B0A143}" srcOrd="0" destOrd="0" presId="urn:microsoft.com/office/officeart/2018/2/layout/IconVerticalSolidList"/>
    <dgm:cxn modelId="{E2FBA7E8-E653-435F-8CFA-0D1F0EAD97DE}" type="presOf" srcId="{00E03825-365B-4AAE-8121-0CB4151268AB}" destId="{DA5A3179-E3A3-4A6F-9A74-9002F2636DA5}" srcOrd="0" destOrd="0" presId="urn:microsoft.com/office/officeart/2018/2/layout/IconVerticalSolidList"/>
    <dgm:cxn modelId="{656E1BFD-C3DF-4B0D-84D3-07A3906F5C67}" srcId="{00E03825-365B-4AAE-8121-0CB4151268AB}" destId="{04BCC91F-34E1-47A2-B8C5-8C3BA5B53287}" srcOrd="1" destOrd="0" parTransId="{B563627D-1B31-4957-A90B-B787D95F1BD8}" sibTransId="{16FB3ED5-1D70-4654-8F6F-96D10F1923F5}"/>
    <dgm:cxn modelId="{8815F982-8AED-4808-8CD8-0D3017A8F527}" type="presParOf" srcId="{DA5A3179-E3A3-4A6F-9A74-9002F2636DA5}" destId="{4EBDEFEE-CD6B-49EA-BEEA-BFAC1003A3F0}" srcOrd="0" destOrd="0" presId="urn:microsoft.com/office/officeart/2018/2/layout/IconVerticalSolidList"/>
    <dgm:cxn modelId="{AB78F1EB-AB2C-433F-8718-B317CCBA9136}" type="presParOf" srcId="{4EBDEFEE-CD6B-49EA-BEEA-BFAC1003A3F0}" destId="{8E1A1066-448B-436F-BB7D-77EC1EA1B343}" srcOrd="0" destOrd="0" presId="urn:microsoft.com/office/officeart/2018/2/layout/IconVerticalSolidList"/>
    <dgm:cxn modelId="{9E4F0BB5-9B79-465F-A071-026558B4F5E2}" type="presParOf" srcId="{4EBDEFEE-CD6B-49EA-BEEA-BFAC1003A3F0}" destId="{F8070B14-755C-4BE5-8C20-61DF7425A611}" srcOrd="1" destOrd="0" presId="urn:microsoft.com/office/officeart/2018/2/layout/IconVerticalSolidList"/>
    <dgm:cxn modelId="{E6110AD3-A69B-41C8-8D55-F90955731EF5}" type="presParOf" srcId="{4EBDEFEE-CD6B-49EA-BEEA-BFAC1003A3F0}" destId="{903AE17E-5741-4D47-A0C2-A1E7F11E10B7}" srcOrd="2" destOrd="0" presId="urn:microsoft.com/office/officeart/2018/2/layout/IconVerticalSolidList"/>
    <dgm:cxn modelId="{88095125-1D57-4797-93CB-EF42DFC7917D}" type="presParOf" srcId="{4EBDEFEE-CD6B-49EA-BEEA-BFAC1003A3F0}" destId="{63A70693-DEF0-485A-BE7E-C5C952B0A143}" srcOrd="3" destOrd="0" presId="urn:microsoft.com/office/officeart/2018/2/layout/IconVerticalSolidList"/>
    <dgm:cxn modelId="{4868BDD2-ABCC-40EE-9CDA-D39CE05C77FA}" type="presParOf" srcId="{DA5A3179-E3A3-4A6F-9A74-9002F2636DA5}" destId="{3EB2F040-0C78-461F-BEDC-366B31C09C8F}" srcOrd="1" destOrd="0" presId="urn:microsoft.com/office/officeart/2018/2/layout/IconVerticalSolidList"/>
    <dgm:cxn modelId="{66B48CDB-0802-411D-A559-5047CCB24D70}" type="presParOf" srcId="{DA5A3179-E3A3-4A6F-9A74-9002F2636DA5}" destId="{5C151B6C-CB7E-4EC0-8AB9-9C02F36733AA}" srcOrd="2" destOrd="0" presId="urn:microsoft.com/office/officeart/2018/2/layout/IconVerticalSolidList"/>
    <dgm:cxn modelId="{2D4D4EDC-C518-443A-89FF-61ACA99135A5}" type="presParOf" srcId="{5C151B6C-CB7E-4EC0-8AB9-9C02F36733AA}" destId="{C021B750-4D2C-42DB-8B2F-1F5909372EED}" srcOrd="0" destOrd="0" presId="urn:microsoft.com/office/officeart/2018/2/layout/IconVerticalSolidList"/>
    <dgm:cxn modelId="{E02A75F4-A933-48B8-9023-F8F0B6E56A18}" type="presParOf" srcId="{5C151B6C-CB7E-4EC0-8AB9-9C02F36733AA}" destId="{5E337853-73E0-418A-987F-F50FD2E01442}" srcOrd="1" destOrd="0" presId="urn:microsoft.com/office/officeart/2018/2/layout/IconVerticalSolidList"/>
    <dgm:cxn modelId="{A6ED709B-C3B5-4FDC-99F2-930B2F8ACD24}" type="presParOf" srcId="{5C151B6C-CB7E-4EC0-8AB9-9C02F36733AA}" destId="{FE4BF85F-829E-44CF-81C7-444847F286B4}" srcOrd="2" destOrd="0" presId="urn:microsoft.com/office/officeart/2018/2/layout/IconVerticalSolidList"/>
    <dgm:cxn modelId="{86BCE649-DA2A-41A0-9802-4942E451276D}" type="presParOf" srcId="{5C151B6C-CB7E-4EC0-8AB9-9C02F36733AA}" destId="{17E9A8EB-E3BB-4CFD-B23A-AAF68A3BF853}" srcOrd="3" destOrd="0" presId="urn:microsoft.com/office/officeart/2018/2/layout/IconVerticalSolidList"/>
    <dgm:cxn modelId="{8B047E8B-82FD-4B29-B224-4871D3C9A7C7}" type="presParOf" srcId="{DA5A3179-E3A3-4A6F-9A74-9002F2636DA5}" destId="{51F83978-606F-4E75-93A5-7E1A40BFBD82}" srcOrd="3" destOrd="0" presId="urn:microsoft.com/office/officeart/2018/2/layout/IconVerticalSolidList"/>
    <dgm:cxn modelId="{98E4BF90-DF0F-4A7C-B0CF-B6817D7DF259}" type="presParOf" srcId="{DA5A3179-E3A3-4A6F-9A74-9002F2636DA5}" destId="{EC287754-F0D4-44C4-8604-314D345EF64C}" srcOrd="4" destOrd="0" presId="urn:microsoft.com/office/officeart/2018/2/layout/IconVerticalSolidList"/>
    <dgm:cxn modelId="{8063811D-0B73-455A-B534-FFB46AE28F5D}" type="presParOf" srcId="{EC287754-F0D4-44C4-8604-314D345EF64C}" destId="{273ACAEE-DC77-436D-8302-4BE05471A67A}" srcOrd="0" destOrd="0" presId="urn:microsoft.com/office/officeart/2018/2/layout/IconVerticalSolidList"/>
    <dgm:cxn modelId="{EB96C07C-212C-4C2C-BEEB-44DA77EF998E}" type="presParOf" srcId="{EC287754-F0D4-44C4-8604-314D345EF64C}" destId="{B67E1CD9-D26A-4D40-98C4-87AC8AD6DC7B}" srcOrd="1" destOrd="0" presId="urn:microsoft.com/office/officeart/2018/2/layout/IconVerticalSolidList"/>
    <dgm:cxn modelId="{90B99909-849F-4498-9628-2ACAD00C8CFD}" type="presParOf" srcId="{EC287754-F0D4-44C4-8604-314D345EF64C}" destId="{47F60423-94B8-47CF-A791-2288B61C20A7}" srcOrd="2" destOrd="0" presId="urn:microsoft.com/office/officeart/2018/2/layout/IconVerticalSolidList"/>
    <dgm:cxn modelId="{AAFF23B1-B99F-4B1E-B8D8-F18E0322D200}" type="presParOf" srcId="{EC287754-F0D4-44C4-8604-314D345EF64C}" destId="{C0422425-A991-47B7-A10D-53DD034A9F19}" srcOrd="3" destOrd="0" presId="urn:microsoft.com/office/officeart/2018/2/layout/IconVerticalSolidList"/>
    <dgm:cxn modelId="{498256B1-91C1-4A8D-A028-B9A6DBE62D0E}" type="presParOf" srcId="{DA5A3179-E3A3-4A6F-9A74-9002F2636DA5}" destId="{D566DAB3-0A35-4EF1-8BA5-FF8C4DFA505A}" srcOrd="5" destOrd="0" presId="urn:microsoft.com/office/officeart/2018/2/layout/IconVerticalSolidList"/>
    <dgm:cxn modelId="{4BFCE78B-54E0-4598-9B01-C56C7E211A9E}" type="presParOf" srcId="{DA5A3179-E3A3-4A6F-9A74-9002F2636DA5}" destId="{6FCCE559-03FB-41B7-B5BD-1C37101625FD}" srcOrd="6" destOrd="0" presId="urn:microsoft.com/office/officeart/2018/2/layout/IconVerticalSolidList"/>
    <dgm:cxn modelId="{5AADF757-B780-43D7-BDBD-04DDACB22A1D}" type="presParOf" srcId="{6FCCE559-03FB-41B7-B5BD-1C37101625FD}" destId="{06B11BC2-99E2-4E57-A662-E264135E22B7}" srcOrd="0" destOrd="0" presId="urn:microsoft.com/office/officeart/2018/2/layout/IconVerticalSolidList"/>
    <dgm:cxn modelId="{654CA821-04A7-4F08-A08E-63AFD7F1FAAC}" type="presParOf" srcId="{6FCCE559-03FB-41B7-B5BD-1C37101625FD}" destId="{AA17E73A-BC0D-4ED7-BCD5-F3D6659132C6}" srcOrd="1" destOrd="0" presId="urn:microsoft.com/office/officeart/2018/2/layout/IconVerticalSolidList"/>
    <dgm:cxn modelId="{477C5A65-B16C-4818-B60A-528D05D3D22A}" type="presParOf" srcId="{6FCCE559-03FB-41B7-B5BD-1C37101625FD}" destId="{D2D40052-3492-4F26-8EC0-D334E4168FA7}" srcOrd="2" destOrd="0" presId="urn:microsoft.com/office/officeart/2018/2/layout/IconVerticalSolidList"/>
    <dgm:cxn modelId="{404B4E57-04CD-4573-903F-785DD26C6A4E}" type="presParOf" srcId="{6FCCE559-03FB-41B7-B5BD-1C37101625FD}" destId="{AA72C2B2-3CA9-4F89-8061-0170198E7441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C9EAC65-5004-4A50-8245-0EC1BCE497E6}">
      <dsp:nvSpPr>
        <dsp:cNvPr id="0" name=""/>
        <dsp:cNvSpPr/>
      </dsp:nvSpPr>
      <dsp:spPr>
        <a:xfrm>
          <a:off x="82613" y="908559"/>
          <a:ext cx="897246" cy="897246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C910303-8CE8-4E90-B1FD-7B7B1F858729}">
      <dsp:nvSpPr>
        <dsp:cNvPr id="0" name=""/>
        <dsp:cNvSpPr/>
      </dsp:nvSpPr>
      <dsp:spPr>
        <a:xfrm>
          <a:off x="271034" y="1096980"/>
          <a:ext cx="520402" cy="52040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910AB3D-ADA8-40BC-87D6-42E7FC4DD1BD}">
      <dsp:nvSpPr>
        <dsp:cNvPr id="0" name=""/>
        <dsp:cNvSpPr/>
      </dsp:nvSpPr>
      <dsp:spPr>
        <a:xfrm>
          <a:off x="1172126" y="908559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The integration of information technology in healthcare is revolutionizing how we deliver and manage medical services.</a:t>
          </a:r>
        </a:p>
      </dsp:txBody>
      <dsp:txXfrm>
        <a:off x="1172126" y="908559"/>
        <a:ext cx="2114937" cy="897246"/>
      </dsp:txXfrm>
    </dsp:sp>
    <dsp:sp modelId="{945542C9-2841-4E1D-98FE-1DD0B1C29FAE}">
      <dsp:nvSpPr>
        <dsp:cNvPr id="0" name=""/>
        <dsp:cNvSpPr/>
      </dsp:nvSpPr>
      <dsp:spPr>
        <a:xfrm>
          <a:off x="3655575" y="908559"/>
          <a:ext cx="897246" cy="897246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7AC9770-7200-4540-8802-28CD51FDB273}">
      <dsp:nvSpPr>
        <dsp:cNvPr id="0" name=""/>
        <dsp:cNvSpPr/>
      </dsp:nvSpPr>
      <dsp:spPr>
        <a:xfrm>
          <a:off x="3843996" y="1096980"/>
          <a:ext cx="520402" cy="52040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23216D-F2E8-4B18-A19F-66ECCB91A55B}">
      <dsp:nvSpPr>
        <dsp:cNvPr id="0" name=""/>
        <dsp:cNvSpPr/>
      </dsp:nvSpPr>
      <dsp:spPr>
        <a:xfrm>
          <a:off x="4745088" y="908559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From electronic health records to telemedicine, IT tools are improving patient outcomes and enabling smarter, faster clinical decisions.</a:t>
          </a:r>
        </a:p>
      </dsp:txBody>
      <dsp:txXfrm>
        <a:off x="4745088" y="908559"/>
        <a:ext cx="2114937" cy="897246"/>
      </dsp:txXfrm>
    </dsp:sp>
    <dsp:sp modelId="{68CA61FF-009F-4D1E-A171-8DC819A42368}">
      <dsp:nvSpPr>
        <dsp:cNvPr id="0" name=""/>
        <dsp:cNvSpPr/>
      </dsp:nvSpPr>
      <dsp:spPr>
        <a:xfrm>
          <a:off x="7228536" y="908559"/>
          <a:ext cx="897246" cy="897246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3CE8DC1-4F07-4F48-BA9A-4765AE15744D}">
      <dsp:nvSpPr>
        <dsp:cNvPr id="0" name=""/>
        <dsp:cNvSpPr/>
      </dsp:nvSpPr>
      <dsp:spPr>
        <a:xfrm>
          <a:off x="7416958" y="1096980"/>
          <a:ext cx="520402" cy="52040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58DF3A6-76D0-48FC-9C6A-4BDB2BF26146}">
      <dsp:nvSpPr>
        <dsp:cNvPr id="0" name=""/>
        <dsp:cNvSpPr/>
      </dsp:nvSpPr>
      <dsp:spPr>
        <a:xfrm>
          <a:off x="8318049" y="908559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This presentation explores how health informatics supports better care quality, enhances operational efficiency, and helps reduce overall healthcare costs through data-driven strategies.</a:t>
          </a:r>
        </a:p>
      </dsp:txBody>
      <dsp:txXfrm>
        <a:off x="8318049" y="908559"/>
        <a:ext cx="2114937" cy="897246"/>
      </dsp:txXfrm>
    </dsp:sp>
    <dsp:sp modelId="{0184D83F-E428-4CB1-9DE7-69CF5DA5D3DC}">
      <dsp:nvSpPr>
        <dsp:cNvPr id="0" name=""/>
        <dsp:cNvSpPr/>
      </dsp:nvSpPr>
      <dsp:spPr>
        <a:xfrm>
          <a:off x="82613" y="2545532"/>
          <a:ext cx="897246" cy="897246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690F072-58A6-43CD-A45F-7B7B74EBCDAA}">
      <dsp:nvSpPr>
        <dsp:cNvPr id="0" name=""/>
        <dsp:cNvSpPr/>
      </dsp:nvSpPr>
      <dsp:spPr>
        <a:xfrm>
          <a:off x="271034" y="2733954"/>
          <a:ext cx="520402" cy="52040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39E6688-CBFB-4557-B930-44575EC291AC}">
      <dsp:nvSpPr>
        <dsp:cNvPr id="0" name=""/>
        <dsp:cNvSpPr/>
      </dsp:nvSpPr>
      <dsp:spPr>
        <a:xfrm>
          <a:off x="1172126" y="2545532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As healthcare systems become increasingly digital, understanding and leveraging these technologies is essential for both providers and patients.</a:t>
          </a:r>
        </a:p>
      </dsp:txBody>
      <dsp:txXfrm>
        <a:off x="1172126" y="2545532"/>
        <a:ext cx="2114937" cy="897246"/>
      </dsp:txXfrm>
    </dsp:sp>
    <dsp:sp modelId="{02B59A2D-4A6C-4F93-90EE-103F18D16407}">
      <dsp:nvSpPr>
        <dsp:cNvPr id="0" name=""/>
        <dsp:cNvSpPr/>
      </dsp:nvSpPr>
      <dsp:spPr>
        <a:xfrm>
          <a:off x="3655575" y="2545532"/>
          <a:ext cx="897246" cy="897246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B344BAA-F8E5-4E51-8786-C7A3AA5100D3}">
      <dsp:nvSpPr>
        <dsp:cNvPr id="0" name=""/>
        <dsp:cNvSpPr/>
      </dsp:nvSpPr>
      <dsp:spPr>
        <a:xfrm>
          <a:off x="3843996" y="2733954"/>
          <a:ext cx="520402" cy="520402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12DB30-4D37-4982-828F-8B7167FC09A3}">
      <dsp:nvSpPr>
        <dsp:cNvPr id="0" name=""/>
        <dsp:cNvSpPr/>
      </dsp:nvSpPr>
      <dsp:spPr>
        <a:xfrm>
          <a:off x="4745088" y="2545532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Purpose: To improve treatment quality and reduce costs through data driven decisions.</a:t>
          </a:r>
        </a:p>
      </dsp:txBody>
      <dsp:txXfrm>
        <a:off x="4745088" y="2545532"/>
        <a:ext cx="2114937" cy="89724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B89E77F-3BE6-3D43-B8BC-123C3CAA59C7}">
      <dsp:nvSpPr>
        <dsp:cNvPr id="0" name=""/>
        <dsp:cNvSpPr/>
      </dsp:nvSpPr>
      <dsp:spPr>
        <a:xfrm>
          <a:off x="0" y="524133"/>
          <a:ext cx="2918936" cy="185352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CB74526-B9D3-1941-A9F7-7B8087A09B2B}">
      <dsp:nvSpPr>
        <dsp:cNvPr id="0" name=""/>
        <dsp:cNvSpPr/>
      </dsp:nvSpPr>
      <dsp:spPr>
        <a:xfrm>
          <a:off x="324326" y="832243"/>
          <a:ext cx="2918936" cy="185352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To assess the measurable effects of health informatics on healthcare quality and financial efficiency.</a:t>
          </a:r>
        </a:p>
      </dsp:txBody>
      <dsp:txXfrm>
        <a:off x="378614" y="886531"/>
        <a:ext cx="2810360" cy="1744948"/>
      </dsp:txXfrm>
    </dsp:sp>
    <dsp:sp modelId="{5C762E8F-43B7-E84A-BACD-34CDD22FFEA1}">
      <dsp:nvSpPr>
        <dsp:cNvPr id="0" name=""/>
        <dsp:cNvSpPr/>
      </dsp:nvSpPr>
      <dsp:spPr>
        <a:xfrm>
          <a:off x="3567588" y="524133"/>
          <a:ext cx="2918936" cy="185352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CF766A7-478C-234E-AE14-1E850C36223F}">
      <dsp:nvSpPr>
        <dsp:cNvPr id="0" name=""/>
        <dsp:cNvSpPr/>
      </dsp:nvSpPr>
      <dsp:spPr>
        <a:xfrm>
          <a:off x="3891915" y="832243"/>
          <a:ext cx="2918936" cy="185352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To identify critical enablers and barriers in the implementation of informatics systems.</a:t>
          </a:r>
        </a:p>
      </dsp:txBody>
      <dsp:txXfrm>
        <a:off x="3946203" y="886531"/>
        <a:ext cx="2810360" cy="1744948"/>
      </dsp:txXfrm>
    </dsp:sp>
    <dsp:sp modelId="{38E8D992-BAAF-4743-8E11-956B79192046}">
      <dsp:nvSpPr>
        <dsp:cNvPr id="0" name=""/>
        <dsp:cNvSpPr/>
      </dsp:nvSpPr>
      <dsp:spPr>
        <a:xfrm>
          <a:off x="7135177" y="524133"/>
          <a:ext cx="2918936" cy="185352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3A8BDB-7272-6542-8699-6E4743B01B4D}">
      <dsp:nvSpPr>
        <dsp:cNvPr id="0" name=""/>
        <dsp:cNvSpPr/>
      </dsp:nvSpPr>
      <dsp:spPr>
        <a:xfrm>
          <a:off x="7459503" y="832243"/>
          <a:ext cx="2918936" cy="185352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To examine the cost-efficiency of informatics-based healthcare models.</a:t>
          </a:r>
        </a:p>
      </dsp:txBody>
      <dsp:txXfrm>
        <a:off x="7513791" y="886531"/>
        <a:ext cx="2810360" cy="174494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6232832-A202-4BED-80A1-B9A62D4F6232}">
      <dsp:nvSpPr>
        <dsp:cNvPr id="0" name=""/>
        <dsp:cNvSpPr/>
      </dsp:nvSpPr>
      <dsp:spPr>
        <a:xfrm>
          <a:off x="282221" y="159118"/>
          <a:ext cx="1371985" cy="1371985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7C32233-1CA0-4B78-9695-FD96CD9D7994}">
      <dsp:nvSpPr>
        <dsp:cNvPr id="0" name=""/>
        <dsp:cNvSpPr/>
      </dsp:nvSpPr>
      <dsp:spPr>
        <a:xfrm>
          <a:off x="570337" y="447234"/>
          <a:ext cx="795751" cy="79575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D831865-0464-4F78-B947-D4DFCE284635}">
      <dsp:nvSpPr>
        <dsp:cNvPr id="0" name=""/>
        <dsp:cNvSpPr/>
      </dsp:nvSpPr>
      <dsp:spPr>
        <a:xfrm>
          <a:off x="1948202" y="159118"/>
          <a:ext cx="3233964" cy="13719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Real-Time Access to Data: Health professionals can access complete patient histories instantly, improving the timeliness and accuracy of diagnoses.</a:t>
          </a:r>
        </a:p>
      </dsp:txBody>
      <dsp:txXfrm>
        <a:off x="1948202" y="159118"/>
        <a:ext cx="3233964" cy="1371985"/>
      </dsp:txXfrm>
    </dsp:sp>
    <dsp:sp modelId="{86496D36-01B3-4BC3-B03B-8EF968C493D6}">
      <dsp:nvSpPr>
        <dsp:cNvPr id="0" name=""/>
        <dsp:cNvSpPr/>
      </dsp:nvSpPr>
      <dsp:spPr>
        <a:xfrm>
          <a:off x="5745661" y="159118"/>
          <a:ext cx="1371985" cy="1371985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DF3BB03-E433-4150-9BDD-06354D5744DC}">
      <dsp:nvSpPr>
        <dsp:cNvPr id="0" name=""/>
        <dsp:cNvSpPr/>
      </dsp:nvSpPr>
      <dsp:spPr>
        <a:xfrm>
          <a:off x="6033778" y="447234"/>
          <a:ext cx="795751" cy="79575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EDB1AC-925E-4AD8-81B3-B9233F79AE29}">
      <dsp:nvSpPr>
        <dsp:cNvPr id="0" name=""/>
        <dsp:cNvSpPr/>
      </dsp:nvSpPr>
      <dsp:spPr>
        <a:xfrm>
          <a:off x="7411643" y="159118"/>
          <a:ext cx="3233964" cy="13719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Streamlined Communication: Facilitates seamless coordination among primary care providers, specialists, and labs.</a:t>
          </a:r>
        </a:p>
      </dsp:txBody>
      <dsp:txXfrm>
        <a:off x="7411643" y="159118"/>
        <a:ext cx="3233964" cy="1371985"/>
      </dsp:txXfrm>
    </dsp:sp>
    <dsp:sp modelId="{334B617D-6947-4C59-A733-346C185BF8D1}">
      <dsp:nvSpPr>
        <dsp:cNvPr id="0" name=""/>
        <dsp:cNvSpPr/>
      </dsp:nvSpPr>
      <dsp:spPr>
        <a:xfrm>
          <a:off x="282221" y="2158301"/>
          <a:ext cx="1371985" cy="1371985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FA5C8A4-DCBB-4133-9964-EDB7403D3BB7}">
      <dsp:nvSpPr>
        <dsp:cNvPr id="0" name=""/>
        <dsp:cNvSpPr/>
      </dsp:nvSpPr>
      <dsp:spPr>
        <a:xfrm>
          <a:off x="570337" y="2446418"/>
          <a:ext cx="795751" cy="79575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98E37B-CBBC-4689-A4ED-149F66860E88}">
      <dsp:nvSpPr>
        <dsp:cNvPr id="0" name=""/>
        <dsp:cNvSpPr/>
      </dsp:nvSpPr>
      <dsp:spPr>
        <a:xfrm>
          <a:off x="1948202" y="2158301"/>
          <a:ext cx="3233964" cy="13719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Clinical Decision Support: Informatics systems offer evidence-based tools that aid in diagnosing and managing diseases more effectively.</a:t>
          </a:r>
        </a:p>
      </dsp:txBody>
      <dsp:txXfrm>
        <a:off x="1948202" y="2158301"/>
        <a:ext cx="3233964" cy="1371985"/>
      </dsp:txXfrm>
    </dsp:sp>
    <dsp:sp modelId="{80E82975-C62B-47CE-B987-850B90D23BA0}">
      <dsp:nvSpPr>
        <dsp:cNvPr id="0" name=""/>
        <dsp:cNvSpPr/>
      </dsp:nvSpPr>
      <dsp:spPr>
        <a:xfrm>
          <a:off x="5745661" y="2158301"/>
          <a:ext cx="1371985" cy="1371985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BD51EC4-9829-44B0-A5F4-3BF323B9A2E3}">
      <dsp:nvSpPr>
        <dsp:cNvPr id="0" name=""/>
        <dsp:cNvSpPr/>
      </dsp:nvSpPr>
      <dsp:spPr>
        <a:xfrm>
          <a:off x="6033778" y="2446418"/>
          <a:ext cx="795751" cy="79575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094A7F-FF1D-4C8F-B666-721D96F6339B}">
      <dsp:nvSpPr>
        <dsp:cNvPr id="0" name=""/>
        <dsp:cNvSpPr/>
      </dsp:nvSpPr>
      <dsp:spPr>
        <a:xfrm>
          <a:off x="7411643" y="2158301"/>
          <a:ext cx="3233964" cy="13719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Patient Engagement: mHealth apps and portals allow patients to track their health, receive reminders, and communicate with providers, increasing adherence and satisfaction.</a:t>
          </a:r>
        </a:p>
      </dsp:txBody>
      <dsp:txXfrm>
        <a:off x="7411643" y="2158301"/>
        <a:ext cx="3233964" cy="137198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1A1066-448B-436F-BB7D-77EC1EA1B343}">
      <dsp:nvSpPr>
        <dsp:cNvPr id="0" name=""/>
        <dsp:cNvSpPr/>
      </dsp:nvSpPr>
      <dsp:spPr>
        <a:xfrm>
          <a:off x="0" y="1808"/>
          <a:ext cx="10515600" cy="91661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8070B14-755C-4BE5-8C20-61DF7425A611}">
      <dsp:nvSpPr>
        <dsp:cNvPr id="0" name=""/>
        <dsp:cNvSpPr/>
      </dsp:nvSpPr>
      <dsp:spPr>
        <a:xfrm>
          <a:off x="277275" y="208046"/>
          <a:ext cx="504136" cy="50413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3A70693-DEF0-485A-BE7E-C5C952B0A143}">
      <dsp:nvSpPr>
        <dsp:cNvPr id="0" name=""/>
        <dsp:cNvSpPr/>
      </dsp:nvSpPr>
      <dsp:spPr>
        <a:xfrm>
          <a:off x="1058686" y="1808"/>
          <a:ext cx="9456913" cy="9166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7008" tIns="97008" rIns="97008" bIns="97008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Expand Digital Infrastructure: Prioritize broadband and IT development in rural and underserved areas.</a:t>
          </a:r>
        </a:p>
      </dsp:txBody>
      <dsp:txXfrm>
        <a:off x="1058686" y="1808"/>
        <a:ext cx="9456913" cy="916611"/>
      </dsp:txXfrm>
    </dsp:sp>
    <dsp:sp modelId="{C021B750-4D2C-42DB-8B2F-1F5909372EED}">
      <dsp:nvSpPr>
        <dsp:cNvPr id="0" name=""/>
        <dsp:cNvSpPr/>
      </dsp:nvSpPr>
      <dsp:spPr>
        <a:xfrm>
          <a:off x="0" y="1147573"/>
          <a:ext cx="10515600" cy="916611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E337853-73E0-418A-987F-F50FD2E01442}">
      <dsp:nvSpPr>
        <dsp:cNvPr id="0" name=""/>
        <dsp:cNvSpPr/>
      </dsp:nvSpPr>
      <dsp:spPr>
        <a:xfrm>
          <a:off x="277275" y="1353811"/>
          <a:ext cx="504136" cy="50413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E9A8EB-E3BB-4CFD-B23A-AAF68A3BF853}">
      <dsp:nvSpPr>
        <dsp:cNvPr id="0" name=""/>
        <dsp:cNvSpPr/>
      </dsp:nvSpPr>
      <dsp:spPr>
        <a:xfrm>
          <a:off x="1058686" y="1147573"/>
          <a:ext cx="9456913" cy="9166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7008" tIns="97008" rIns="97008" bIns="97008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Government Incentives: Offer subsidies, tax benefits, and grants to encourage adoption among providers.</a:t>
          </a:r>
        </a:p>
      </dsp:txBody>
      <dsp:txXfrm>
        <a:off x="1058686" y="1147573"/>
        <a:ext cx="9456913" cy="916611"/>
      </dsp:txXfrm>
    </dsp:sp>
    <dsp:sp modelId="{273ACAEE-DC77-436D-8302-4BE05471A67A}">
      <dsp:nvSpPr>
        <dsp:cNvPr id="0" name=""/>
        <dsp:cNvSpPr/>
      </dsp:nvSpPr>
      <dsp:spPr>
        <a:xfrm>
          <a:off x="0" y="2293338"/>
          <a:ext cx="10515600" cy="916611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67E1CD9-D26A-4D40-98C4-87AC8AD6DC7B}">
      <dsp:nvSpPr>
        <dsp:cNvPr id="0" name=""/>
        <dsp:cNvSpPr/>
      </dsp:nvSpPr>
      <dsp:spPr>
        <a:xfrm>
          <a:off x="277275" y="2499576"/>
          <a:ext cx="504136" cy="50413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0422425-A991-47B7-A10D-53DD034A9F19}">
      <dsp:nvSpPr>
        <dsp:cNvPr id="0" name=""/>
        <dsp:cNvSpPr/>
      </dsp:nvSpPr>
      <dsp:spPr>
        <a:xfrm>
          <a:off x="1058686" y="2293338"/>
          <a:ext cx="9456913" cy="9166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7008" tIns="97008" rIns="97008" bIns="97008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Standardized Training Modules: Implement nationwide training for healthcare professionals on digital health tools.</a:t>
          </a:r>
        </a:p>
      </dsp:txBody>
      <dsp:txXfrm>
        <a:off x="1058686" y="2293338"/>
        <a:ext cx="9456913" cy="916611"/>
      </dsp:txXfrm>
    </dsp:sp>
    <dsp:sp modelId="{06B11BC2-99E2-4E57-A662-E264135E22B7}">
      <dsp:nvSpPr>
        <dsp:cNvPr id="0" name=""/>
        <dsp:cNvSpPr/>
      </dsp:nvSpPr>
      <dsp:spPr>
        <a:xfrm>
          <a:off x="0" y="3439103"/>
          <a:ext cx="10515600" cy="916611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A17E73A-BC0D-4ED7-BCD5-F3D6659132C6}">
      <dsp:nvSpPr>
        <dsp:cNvPr id="0" name=""/>
        <dsp:cNvSpPr/>
      </dsp:nvSpPr>
      <dsp:spPr>
        <a:xfrm>
          <a:off x="277275" y="3645341"/>
          <a:ext cx="504136" cy="50413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A72C2B2-3CA9-4F89-8061-0170198E7441}">
      <dsp:nvSpPr>
        <dsp:cNvPr id="0" name=""/>
        <dsp:cNvSpPr/>
      </dsp:nvSpPr>
      <dsp:spPr>
        <a:xfrm>
          <a:off x="1058686" y="3439103"/>
          <a:ext cx="9456913" cy="9166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7008" tIns="97008" rIns="97008" bIns="97008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Policy Alignment: Develop legal frameworks that keep pace with emerging technologies while safeguarding patient rights.</a:t>
          </a:r>
        </a:p>
      </dsp:txBody>
      <dsp:txXfrm>
        <a:off x="1058686" y="3439103"/>
        <a:ext cx="9456913" cy="91661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6B2C08-8E43-8CA4-6AF7-1E245B6832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7243FC-57A4-78AB-F326-3EB0E64DDA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4614D2-F85A-A7F0-C94A-2C66D8FC4C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01AA07-491E-C546-8E23-FB51B6381D51}" type="datetimeFigureOut">
              <a:rPr lang="en-US" smtClean="0"/>
              <a:t>4/15/25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C1121D-6F34-B257-BA21-48509EB3B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AB4AF8-540C-EE7E-FE58-8509A1359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1D147-AEC9-5340-BECC-E8B09EDA82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3519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CD6BD3-44C8-BF28-1993-5C94605E0A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3BA258-B1E9-676C-7921-609B60D52D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ECB61C-92CA-20A2-8BE7-1ECD746C00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01AA07-491E-C546-8E23-FB51B6381D51}" type="datetimeFigureOut">
              <a:rPr lang="en-US" smtClean="0"/>
              <a:t>4/15/25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2C66E0-A5E2-C3A2-C601-D96AC3888D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D4BF1E-81F4-F76B-E3D7-0C8D96694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1D147-AEC9-5340-BECC-E8B09EDA82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9471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BF2AF0B-DF97-F1EC-F7F8-CD82461D895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8DC144-18DD-02A5-7AB4-45F88DC8EB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98CCAF-067D-5744-AC38-BE6B4A4DE7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01AA07-491E-C546-8E23-FB51B6381D51}" type="datetimeFigureOut">
              <a:rPr lang="en-US" smtClean="0"/>
              <a:t>4/15/25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ACEB09-1F97-90F2-0CD3-804BD9218E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700833-2D04-6A51-D865-71573ABA3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1D147-AEC9-5340-BECC-E8B09EDA82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308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BAA4D3-397B-D411-866B-B09BC1F35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1C65B6-02CD-F4CC-0EFB-8EE12BB7E3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829DE6-5A96-107B-B35D-F466111DA0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01AA07-491E-C546-8E23-FB51B6381D51}" type="datetimeFigureOut">
              <a:rPr lang="en-US" smtClean="0"/>
              <a:t>4/15/25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FE4FFE-0AAB-12D8-2704-ED7574C545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4C00BF-986A-A771-3007-4A5223394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1D147-AEC9-5340-BECC-E8B09EDA82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9514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38FBEF-E957-5852-7907-C9BD9A9853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A5573C-7CAF-386F-7D42-CB1A4530D2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62D1A4-4E25-595E-7E82-B8B946278C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01AA07-491E-C546-8E23-FB51B6381D51}" type="datetimeFigureOut">
              <a:rPr lang="en-US" smtClean="0"/>
              <a:t>4/15/25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1F88BC-22BF-B1DC-ECA9-445BA7AAB6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4C1309-8AD8-2C59-7D85-5E6D3BA478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1D147-AEC9-5340-BECC-E8B09EDA82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1939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F02D38-6DA7-C946-B39A-44B942802C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1838F3-D4C1-9505-3474-29AB9CCE06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65BEA5-A883-B353-B5C4-F622B8300D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586B40-038B-A88D-158D-830766FA9D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01AA07-491E-C546-8E23-FB51B6381D51}" type="datetimeFigureOut">
              <a:rPr lang="en-US" smtClean="0"/>
              <a:t>4/15/25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18CDB9-E493-E968-3A3A-A83A9DF5BA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606758-76A9-A066-2FA0-03ACCE77F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1D147-AEC9-5340-BECC-E8B09EDA82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3085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197ED-46E2-D75E-0EF3-5B0489773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F59A87-081F-C579-8203-7B5637837E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C7FCBA-5D9C-E1BC-95EE-B79F111432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69D7DD9-6865-8147-9B57-DD54ED4E98F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BFA3096-DDEB-54F4-DE37-24A037E7FDA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CB08169-A455-BE62-E35B-7CE7E05E3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01AA07-491E-C546-8E23-FB51B6381D51}" type="datetimeFigureOut">
              <a:rPr lang="en-US" smtClean="0"/>
              <a:t>4/15/25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4940487-9EC7-ED50-C080-FBC9C074C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4AD3352-47D2-F7F8-9CCF-A68AF5F323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1D147-AEC9-5340-BECC-E8B09EDA82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7221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96629D-A78C-74EB-ADBB-7B17DA3597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5F8EFC6-78E8-6B16-6538-4775F232F1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01AA07-491E-C546-8E23-FB51B6381D51}" type="datetimeFigureOut">
              <a:rPr lang="en-US" smtClean="0"/>
              <a:t>4/15/25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200F26-9841-D8E3-D83A-9F40D4CAFA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820B72-6958-DF68-7E9D-40246E97C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1D147-AEC9-5340-BECC-E8B09EDA82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7780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E52B857-13F7-7612-3763-1F173FF7BB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01AA07-491E-C546-8E23-FB51B6381D51}" type="datetimeFigureOut">
              <a:rPr lang="en-US" smtClean="0"/>
              <a:t>4/15/25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96D85C2-FF7F-A42F-96DE-FD511469E4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D08FE5-D258-0DAB-1BE7-201CD0AB84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1D147-AEC9-5340-BECC-E8B09EDA82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7051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40C4B0-D6F3-2846-D2EC-271DFBC742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746B50-58A5-71DB-F463-DE732EA714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7494C5-7742-7A33-C8F1-6C8CE4C07E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AC5213-D708-5538-5526-312651C527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01AA07-491E-C546-8E23-FB51B6381D51}" type="datetimeFigureOut">
              <a:rPr lang="en-US" smtClean="0"/>
              <a:t>4/15/25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03B16A-79E4-B21F-E234-07EF9100F9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4694B5-7C2B-DD38-6DE5-B9FA820C3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1D147-AEC9-5340-BECC-E8B09EDA82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668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858801-3345-D3A9-0264-3CEF3DD406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1D9AF69-3A95-6325-9B2D-6DEA9BDADBB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F3C15C-8271-CACE-D41E-B6BA050355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E38A8C-3E65-0506-6432-5BCA95C328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01AA07-491E-C546-8E23-FB51B6381D51}" type="datetimeFigureOut">
              <a:rPr lang="en-US" smtClean="0"/>
              <a:t>4/15/25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DF6FA1-6E5F-5D91-913D-C5A53C6B39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092A75-4F1D-9BD4-028B-BCA4B92F6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1D147-AEC9-5340-BECC-E8B09EDA82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8145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7D45A82-3495-F16B-AFA4-631E852DA0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EA6137-7486-F52A-2A2F-E4B19F988B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B8A01F-0387-8AA6-B860-F638B7791F6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C01AA07-491E-C546-8E23-FB51B6381D51}" type="datetimeFigureOut">
              <a:rPr lang="en-US" smtClean="0"/>
              <a:t>4/15/25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5AB3B0-F222-5469-F861-691D77FCF9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690B85-04A5-F246-F41B-9A134B51D3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DC1D147-AEC9-5340-BECC-E8B09EDA82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5246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ciencedirect.com/science/article/pii/S2949953424000092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e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erson wearing a white coat and white coat touching a transparent screen&#10;&#10;AI-generated content may be incorrect.">
            <a:extLst>
              <a:ext uri="{FF2B5EF4-FFF2-40B4-BE49-F238E27FC236}">
                <a16:creationId xmlns:a16="http://schemas.microsoft.com/office/drawing/2014/main" id="{CC1E1BFD-B9F5-4013-F944-D7EA16C0139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rcRect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B92DA8A-5CB3-FD9B-1F7A-8A184A006F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84738"/>
            <a:ext cx="9144000" cy="2089052"/>
          </a:xfrm>
        </p:spPr>
        <p:txBody>
          <a:bodyPr>
            <a:noAutofit/>
          </a:bodyPr>
          <a:lstStyle/>
          <a:p>
            <a:br>
              <a:rPr lang="en-US" sz="4000" b="1">
                <a:latin typeface="+mn-lt"/>
              </a:rPr>
            </a:br>
            <a:br>
              <a:rPr lang="en-US" sz="4000" b="1">
                <a:latin typeface="+mn-lt"/>
              </a:rPr>
            </a:br>
            <a:r>
              <a:rPr lang="en-US" sz="4000" b="1" i="0" u="none" strike="noStrike">
                <a:effectLst/>
                <a:latin typeface="-webkit-standard"/>
              </a:rPr>
              <a:t>Transforming Healthcare Through Informatics: Bet</a:t>
            </a:r>
            <a:r>
              <a:rPr lang="en-US" sz="4000" b="1" i="0" u="none" strike="noStrike">
                <a:effectLst/>
                <a:latin typeface="+mn-lt"/>
              </a:rPr>
              <a:t>ter </a:t>
            </a:r>
            <a:r>
              <a:rPr lang="en-US" sz="4000" b="1" i="0" u="none" strike="noStrike">
                <a:effectLst/>
                <a:latin typeface="-webkit-standard"/>
              </a:rPr>
              <a:t>Care, Lower Costs</a:t>
            </a:r>
            <a:br>
              <a:rPr lang="en-US" sz="4000" b="1">
                <a:latin typeface="+mn-lt"/>
              </a:rPr>
            </a:br>
            <a:endParaRPr lang="en-US" sz="4000" b="1" dirty="0">
              <a:latin typeface="+mn-lt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D338C4A-7E20-2E28-2880-20AAE6C3D5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13538" y="3784210"/>
            <a:ext cx="7854462" cy="1473590"/>
          </a:xfrm>
        </p:spPr>
        <p:txBody>
          <a:bodyPr>
            <a:normAutofit/>
          </a:bodyPr>
          <a:lstStyle/>
          <a:p>
            <a:r>
              <a:rPr lang="en-US" sz="1700" dirty="0">
                <a:solidFill>
                  <a:srgbClr val="FFFFFF"/>
                </a:solidFill>
              </a:rPr>
              <a:t>                                                                             Presented by</a:t>
            </a:r>
          </a:p>
          <a:p>
            <a:r>
              <a:rPr lang="en-US" sz="1700" dirty="0">
                <a:solidFill>
                  <a:srgbClr val="FFFFFF"/>
                </a:solidFill>
              </a:rPr>
              <a:t>                                                                             - UTTAM KUMAR BELLAMKONDA </a:t>
            </a:r>
          </a:p>
          <a:p>
            <a:pPr>
              <a:buNone/>
            </a:pPr>
            <a:r>
              <a:rPr lang="en-US" sz="1700" dirty="0">
                <a:solidFill>
                  <a:srgbClr val="FFFFFF"/>
                </a:solidFill>
              </a:rPr>
              <a:t>                                                         - </a:t>
            </a:r>
            <a:r>
              <a:rPr lang="en-US" sz="1700" dirty="0">
                <a:solidFill>
                  <a:srgbClr val="FFFFFF"/>
                </a:solidFill>
                <a:effectLst/>
              </a:rPr>
              <a:t>NIRAJ NIRAJ </a:t>
            </a:r>
          </a:p>
          <a:p>
            <a:endParaRPr lang="en-US" sz="1700" dirty="0">
              <a:solidFill>
                <a:srgbClr val="FFFFFF"/>
              </a:solidFill>
            </a:endParaRPr>
          </a:p>
          <a:p>
            <a:endParaRPr lang="en-US" sz="17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52222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53B021B3-DE93-4AB7-8A18-CF5F1CED8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F79F28-05CA-8663-C6EB-8807DEA2ED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56032"/>
            <a:ext cx="10506456" cy="1014984"/>
          </a:xfrm>
        </p:spPr>
        <p:txBody>
          <a:bodyPr anchor="b">
            <a:normAutofit/>
          </a:bodyPr>
          <a:lstStyle/>
          <a:p>
            <a:r>
              <a:rPr lang="en-US" sz="3100">
                <a:latin typeface="+mn-lt"/>
              </a:rPr>
              <a:t>Policy and Practical Recommendations</a:t>
            </a:r>
            <a:br>
              <a:rPr lang="en-US" sz="3100">
                <a:latin typeface="+mn-lt"/>
              </a:rPr>
            </a:br>
            <a:endParaRPr lang="en-US" sz="3100">
              <a:latin typeface="+mn-lt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1634502"/>
            <a:ext cx="10451592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1538176"/>
            <a:ext cx="1873457" cy="1098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16" name="Content Placeholder 2">
            <a:extLst>
              <a:ext uri="{FF2B5EF4-FFF2-40B4-BE49-F238E27FC236}">
                <a16:creationId xmlns:a16="http://schemas.microsoft.com/office/drawing/2014/main" id="{7E6F1DDB-0F93-CAF4-B962-E1B288ACE07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43523306"/>
              </p:ext>
            </p:extLst>
          </p:nvPr>
        </p:nvGraphicFramePr>
        <p:xfrm>
          <a:off x="838200" y="1926266"/>
          <a:ext cx="10515600" cy="43575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33819491"/>
      </p:ext>
    </p:extLst>
  </p:cSld>
  <p:clrMapOvr>
    <a:masterClrMapping/>
  </p:clrMapOvr>
  <p:transition spd="slow">
    <p:randomBar dir="vert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BDF1A630-2A9B-41A0-92F9-FDA261070E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9A6B5CE-CB1D-48EE-8B43-E952235C83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2340441" y="2666183"/>
            <a:ext cx="5860051" cy="527712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3F3EAA5-4E15-400B-BBA3-82B3F49A21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2BA2E40-BE9B-4C54-9CDD-40EE804CCE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0DA909B4-15FF-46A6-8A7F-7AEF977FE9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517897"/>
            <a:ext cx="11111729" cy="585796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E00539-7D4D-248C-82B8-7C41992F8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7025" y="922644"/>
            <a:ext cx="5040285" cy="1169585"/>
          </a:xfrm>
        </p:spPr>
        <p:txBody>
          <a:bodyPr anchor="b">
            <a:normAutofit/>
          </a:bodyPr>
          <a:lstStyle/>
          <a:p>
            <a:r>
              <a:rPr lang="en-US" sz="3100">
                <a:latin typeface="+mn-lt"/>
              </a:rPr>
              <a:t>Real-World Case Examples</a:t>
            </a:r>
            <a:br>
              <a:rPr lang="en-US" sz="3100">
                <a:latin typeface="+mn-lt"/>
              </a:rPr>
            </a:br>
            <a:endParaRPr lang="en-US" sz="3100">
              <a:latin typeface="+mn-lt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382A32C-5B0C-4B1C-A074-76C6DBCC9F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55714" y="2263365"/>
            <a:ext cx="49377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FD9A18-7C76-62F7-DCC7-95EC540CD6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5715" y="2508105"/>
            <a:ext cx="5040285" cy="3632493"/>
          </a:xfrm>
        </p:spPr>
        <p:txBody>
          <a:bodyPr anchor="ctr">
            <a:normAutofit/>
          </a:bodyPr>
          <a:lstStyle/>
          <a:p>
            <a:r>
              <a:rPr lang="en-US" sz="2000"/>
              <a:t>Kaiser Permanente: Integrated informatics system reduced hospital readmissions by 26% through coordinated care and analytics.</a:t>
            </a:r>
          </a:p>
          <a:p>
            <a:r>
              <a:rPr lang="en-US" sz="2000"/>
              <a:t>VA Telehealth Services: Improved rural access to specialists and reduced travel-related costs for patients.</a:t>
            </a:r>
          </a:p>
          <a:p>
            <a:r>
              <a:rPr lang="en-US" sz="2000"/>
              <a:t>Epic Systems in Large Hospitals: Enabled shared records across departments, improving response time in emergencies.</a:t>
            </a:r>
          </a:p>
          <a:p>
            <a:endParaRPr lang="en-US" sz="2000"/>
          </a:p>
        </p:txBody>
      </p:sp>
      <p:pic>
        <p:nvPicPr>
          <p:cNvPr id="7" name="Picture 6" descr="A blue and white logo&#10;&#10;AI-generated content may be incorrect.">
            <a:extLst>
              <a:ext uri="{FF2B5EF4-FFF2-40B4-BE49-F238E27FC236}">
                <a16:creationId xmlns:a16="http://schemas.microsoft.com/office/drawing/2014/main" id="{902F1021-2E40-32ED-0A0E-4604F707AC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7936" y="774285"/>
            <a:ext cx="1989724" cy="1999673"/>
          </a:xfrm>
          <a:prstGeom prst="rect">
            <a:avLst/>
          </a:prstGeom>
        </p:spPr>
      </p:pic>
      <p:pic>
        <p:nvPicPr>
          <p:cNvPr id="9" name="Picture 8" descr="A logo with blue text&#10;&#10;AI-generated content may be incorrect.">
            <a:extLst>
              <a:ext uri="{FF2B5EF4-FFF2-40B4-BE49-F238E27FC236}">
                <a16:creationId xmlns:a16="http://schemas.microsoft.com/office/drawing/2014/main" id="{60043145-5C9C-FD3B-2CEE-0CD0D4C2E1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3523" y="916157"/>
            <a:ext cx="2112264" cy="1999673"/>
          </a:xfrm>
          <a:prstGeom prst="rect">
            <a:avLst/>
          </a:prstGeom>
        </p:spPr>
      </p:pic>
      <p:pic>
        <p:nvPicPr>
          <p:cNvPr id="5" name="Picture 4" descr="A sign in a building&#10;&#10;AI-generated content may be incorrect.">
            <a:extLst>
              <a:ext uri="{FF2B5EF4-FFF2-40B4-BE49-F238E27FC236}">
                <a16:creationId xmlns:a16="http://schemas.microsoft.com/office/drawing/2014/main" id="{A6754E5E-434F-70A6-25BF-DA6702D568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6667" y="3397332"/>
            <a:ext cx="4389120" cy="2304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13399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50DF6B93-F3AC-40E0-8651-89582E5E87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8027539-FDC1-4BD7-ABD3-2C96884650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15300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746EFA5-E6C7-4867-8011-E729148E8D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5799" y="685800"/>
            <a:ext cx="6742953" cy="5486400"/>
          </a:xfrm>
          <a:prstGeom prst="rect">
            <a:avLst/>
          </a:prstGeom>
          <a:solidFill>
            <a:schemeClr val="bg1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EAF1FF-C0B3-DC8A-0E77-BCB9DDBF4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5799" y="1158949"/>
            <a:ext cx="5461225" cy="1118087"/>
          </a:xfrm>
        </p:spPr>
        <p:txBody>
          <a:bodyPr anchor="b">
            <a:normAutofit/>
          </a:bodyPr>
          <a:lstStyle/>
          <a:p>
            <a:pPr algn="ctr"/>
            <a:r>
              <a:rPr lang="en-US" sz="2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Health Informatics in Pandemic Response</a:t>
            </a:r>
            <a:br>
              <a:rPr lang="en-US" sz="2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</a:br>
            <a:endParaRPr lang="en-US" sz="2200">
              <a:solidFill>
                <a:schemeClr val="tx1">
                  <a:lumMod val="65000"/>
                  <a:lumOff val="35000"/>
                </a:schemeClr>
              </a:solidFill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AEE27B-F97F-31ED-CDFF-7F07432BF4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5799" y="2563907"/>
            <a:ext cx="5461225" cy="2976191"/>
          </a:xfrm>
        </p:spPr>
        <p:txBody>
          <a:bodyPr anchor="t">
            <a:normAutofit/>
          </a:bodyPr>
          <a:lstStyle/>
          <a:p>
            <a:r>
              <a:rPr lang="en-US" sz="1900">
                <a:solidFill>
                  <a:schemeClr val="tx1">
                    <a:lumMod val="65000"/>
                    <a:lumOff val="35000"/>
                  </a:schemeClr>
                </a:solidFill>
              </a:rPr>
              <a:t>Enabled real-time contact tracing and symptom tracking through mobile apps.</a:t>
            </a:r>
          </a:p>
          <a:p>
            <a:pPr marL="0" indent="0">
              <a:buNone/>
            </a:pPr>
            <a:endParaRPr lang="en-US" sz="19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sz="1900">
                <a:solidFill>
                  <a:schemeClr val="tx1">
                    <a:lumMod val="65000"/>
                    <a:lumOff val="35000"/>
                  </a:schemeClr>
                </a:solidFill>
              </a:rPr>
              <a:t>Aggregated data to monitor ICU occupancy and resource allocation.</a:t>
            </a:r>
          </a:p>
          <a:p>
            <a:pPr marL="0" indent="0">
              <a:buNone/>
            </a:pPr>
            <a:endParaRPr lang="en-US" sz="19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sz="1900">
                <a:solidFill>
                  <a:schemeClr val="tx1">
                    <a:lumMod val="65000"/>
                    <a:lumOff val="35000"/>
                  </a:schemeClr>
                </a:solidFill>
              </a:rPr>
              <a:t>Facilitated widespread adoption of teleconsultations, ensuring continuity of care during lockdowns.</a:t>
            </a:r>
          </a:p>
          <a:p>
            <a:endParaRPr lang="en-US" sz="19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Picture 6" descr="A screenshot of several different types of cell phones&#10;&#10;AI-generated content may be incorrect.">
            <a:extLst>
              <a:ext uri="{FF2B5EF4-FFF2-40B4-BE49-F238E27FC236}">
                <a16:creationId xmlns:a16="http://schemas.microsoft.com/office/drawing/2014/main" id="{E33C5EC4-77EA-9560-C570-64E76A8297E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588" r="6562" b="-3"/>
          <a:stretch/>
        </p:blipFill>
        <p:spPr>
          <a:xfrm>
            <a:off x="8779933" y="685798"/>
            <a:ext cx="2726267" cy="2421467"/>
          </a:xfrm>
          <a:prstGeom prst="rect">
            <a:avLst/>
          </a:prstGeom>
        </p:spPr>
      </p:pic>
      <p:pic>
        <p:nvPicPr>
          <p:cNvPr id="5" name="Picture 4" descr="A diagram of a patient monitoring&#10;&#10;AI-generated content may be incorrect.">
            <a:extLst>
              <a:ext uri="{FF2B5EF4-FFF2-40B4-BE49-F238E27FC236}">
                <a16:creationId xmlns:a16="http://schemas.microsoft.com/office/drawing/2014/main" id="{BB4D3ED3-863D-7007-A0B3-6A7BBE00246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8724" r="-2" b="10663"/>
          <a:stretch/>
        </p:blipFill>
        <p:spPr>
          <a:xfrm>
            <a:off x="8779933" y="3750732"/>
            <a:ext cx="2726267" cy="2421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92187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AAE94E3-A7DB-4868-B1E3-E49703488B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4AC4BC-878B-D93B-FFC3-5E624CD277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60" y="856180"/>
            <a:ext cx="5279408" cy="1128068"/>
          </a:xfrm>
        </p:spPr>
        <p:txBody>
          <a:bodyPr anchor="ctr">
            <a:normAutofit/>
          </a:bodyPr>
          <a:lstStyle/>
          <a:p>
            <a:r>
              <a:rPr lang="en-US" sz="2500">
                <a:latin typeface="+mn-lt"/>
              </a:rPr>
              <a:t>Future Directions in Health Informatics</a:t>
            </a:r>
            <a:br>
              <a:rPr lang="en-US" sz="2500">
                <a:latin typeface="+mn-lt"/>
              </a:rPr>
            </a:br>
            <a:endParaRPr lang="en-US" sz="2500">
              <a:latin typeface="+mn-lt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123821"/>
            <a:ext cx="4975066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8F769B-1AC9-5F0F-74B1-04F3739EC8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719" y="2330505"/>
            <a:ext cx="5278066" cy="3979585"/>
          </a:xfrm>
        </p:spPr>
        <p:txBody>
          <a:bodyPr anchor="ctr">
            <a:normAutofit/>
          </a:bodyPr>
          <a:lstStyle/>
          <a:p>
            <a:r>
              <a:rPr lang="en-US" sz="2000"/>
              <a:t>AI and Machine Learning: Personalized medicine through predictive analytics.</a:t>
            </a:r>
          </a:p>
          <a:p>
            <a:r>
              <a:rPr lang="en-US" sz="2000"/>
              <a:t>Blockchain for EHRs: Ensures data integrity, privacy, and secure sharing.</a:t>
            </a:r>
          </a:p>
          <a:p>
            <a:r>
              <a:rPr lang="en-US" sz="2000"/>
              <a:t>Wearable Tech Integration: Continuous monitoring of vitals and activity for chronic condition management.</a:t>
            </a:r>
          </a:p>
          <a:p>
            <a:endParaRPr lang="en-US" sz="200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49687" y="357447"/>
            <a:ext cx="4845488" cy="29235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erson using a blood sugar test device&#10;&#10;AI-generated content may be incorrect.">
            <a:extLst>
              <a:ext uri="{FF2B5EF4-FFF2-40B4-BE49-F238E27FC236}">
                <a16:creationId xmlns:a16="http://schemas.microsoft.com/office/drawing/2014/main" id="{0CEE2D8E-72EC-0B68-9032-AF14C26B86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8338" y="581892"/>
            <a:ext cx="3787603" cy="2518756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8CB5D2D7-DF65-4E86-BFBA-FFB9B5ACEB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49687" y="3505479"/>
            <a:ext cx="4845488" cy="29235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lose-up of a hand with a blood pressure monitor&#10;&#10;AI-generated content may be incorrect.">
            <a:extLst>
              <a:ext uri="{FF2B5EF4-FFF2-40B4-BE49-F238E27FC236}">
                <a16:creationId xmlns:a16="http://schemas.microsoft.com/office/drawing/2014/main" id="{99D91053-803C-0951-0845-D40D77947C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4689" y="3707894"/>
            <a:ext cx="3053037" cy="2518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65071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roup of doctors and nurses standing in a circle&#10;&#10;AI-generated content may be incorrect.">
            <a:extLst>
              <a:ext uri="{FF2B5EF4-FFF2-40B4-BE49-F238E27FC236}">
                <a16:creationId xmlns:a16="http://schemas.microsoft.com/office/drawing/2014/main" id="{E60DF125-8DCC-0A78-3993-1AB5125241C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079" r="803" b="-1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C0338D-5ADD-EF42-0704-F095B314A6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Conclusion</a:t>
            </a:r>
            <a:br>
              <a:rPr lang="en-US" sz="4000" dirty="0">
                <a:latin typeface="+mn-lt"/>
              </a:rPr>
            </a:br>
            <a:endParaRPr lang="en-US" sz="4000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D5CF58-1A0A-BC39-6ECD-B0AD480B9B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4338" y="1714500"/>
            <a:ext cx="6429375" cy="4778375"/>
          </a:xfrm>
        </p:spPr>
        <p:txBody>
          <a:bodyPr>
            <a:normAutofit/>
          </a:bodyPr>
          <a:lstStyle/>
          <a:p>
            <a:r>
              <a:rPr lang="en-US" sz="2400" dirty="0"/>
              <a:t>Health informatics serves as a catalyst for more effective, safer, and cost-efficient healthcare delivery.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Strategic implementation enhances provider workflows and patient experiences alike.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Collaborative efforts from policymakers, healthcare workers, and technologists are essential to drive sustained impact.</a:t>
            </a:r>
          </a:p>
          <a:p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1111002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7B1D90-7029-08B8-C9A9-71053EAD6A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References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76CE00-B0DD-63C2-7E0C-0A7E597B35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1400" dirty="0"/>
              <a:t>1. Zhang J, Song Y-L, Bai C-X. MIOTIC study: a prospective, multicenter, randomized study to evaluate the long-term efficacy of mobile phone-based Internet of Things in the management of patients with stable COPD(RCT). Int J Chron Obstruct </a:t>
            </a:r>
            <a:r>
              <a:rPr lang="en-US" sz="1400" dirty="0" err="1"/>
              <a:t>Pulmon</a:t>
            </a:r>
            <a:r>
              <a:rPr lang="en-US" sz="1400" dirty="0"/>
              <a:t> Dis, 2013:8:433-8. </a:t>
            </a:r>
          </a:p>
          <a:p>
            <a:pPr marL="0" indent="0">
              <a:buNone/>
            </a:pPr>
            <a:r>
              <a:rPr lang="en-US" sz="1400" dirty="0"/>
              <a:t>2. Black A D, Car J, Pagliari C, Anandan C, Creswell K , et al. The impact of eHealth on the quality and safety of health care: a systematic overview. </a:t>
            </a:r>
            <a:r>
              <a:rPr lang="en-US" sz="1400" dirty="0" err="1"/>
              <a:t>PLoS</a:t>
            </a:r>
            <a:r>
              <a:rPr lang="en-US" sz="1400" dirty="0"/>
              <a:t> Med, 2011,8(1):e1000387. </a:t>
            </a:r>
          </a:p>
          <a:p>
            <a:pPr marL="0" indent="0">
              <a:buNone/>
            </a:pPr>
            <a:r>
              <a:rPr lang="en-US" sz="1400" dirty="0"/>
              <a:t>3. </a:t>
            </a:r>
            <a:r>
              <a:rPr lang="en-US" sz="1400" dirty="0" err="1"/>
              <a:t>Ruyobeza</a:t>
            </a:r>
            <a:r>
              <a:rPr lang="en-US" sz="1400" dirty="0"/>
              <a:t> B, Grobbelaar S S, Botha A. Hurdles to developing and scaling remote patients' health management tools and systems: a scoping review. Syst Rev, 2022, 11(1):179 </a:t>
            </a:r>
          </a:p>
          <a:p>
            <a:pPr marL="0" indent="0">
              <a:buNone/>
            </a:pPr>
            <a:r>
              <a:rPr lang="en-US" sz="1400" dirty="0"/>
              <a:t>4. Gentili A, Failla G, Melnyk A, Puleo V, Tanna GLD, Ricciardi W, </a:t>
            </a:r>
            <a:r>
              <a:rPr lang="en-US" sz="1400" dirty="0" err="1"/>
              <a:t>Cascini</a:t>
            </a:r>
            <a:r>
              <a:rPr lang="en-US" sz="1400" dirty="0"/>
              <a:t> F. The cost-effectiveness of digital health interventions: A systematic review of the literature. Front Public Health. 2022 Aug 11;10:787135. </a:t>
            </a:r>
            <a:r>
              <a:rPr lang="en-US" sz="1400" dirty="0" err="1"/>
              <a:t>doi</a:t>
            </a:r>
            <a:r>
              <a:rPr lang="en-US" sz="1400" dirty="0"/>
              <a:t>: 10.3389/fpubh.2022.787135. PMID: 36033812; PMCID: PMC9403754.</a:t>
            </a:r>
          </a:p>
          <a:p>
            <a:pPr marL="0" indent="0">
              <a:buNone/>
            </a:pPr>
            <a:r>
              <a:rPr lang="en-US" sz="1400" dirty="0"/>
              <a:t>5. Brenner SK, Kaushal R, </a:t>
            </a:r>
            <a:r>
              <a:rPr lang="en-US" sz="1400" dirty="0" err="1"/>
              <a:t>Grinspan</a:t>
            </a:r>
            <a:r>
              <a:rPr lang="en-US" sz="1400" dirty="0"/>
              <a:t> Z, Joyce C, Kim I, Allard RJ, Delgado D, Abramson EL. Effects of health information technology on patient outcomes: a systematic review. J Am Med Inform Assoc. 2016 Sep;23(5):1016-36. </a:t>
            </a:r>
            <a:r>
              <a:rPr lang="en-US" sz="1400" dirty="0" err="1"/>
              <a:t>doi</a:t>
            </a:r>
            <a:r>
              <a:rPr lang="en-US" sz="1400" dirty="0"/>
              <a:t>: 10.1093/</a:t>
            </a:r>
            <a:r>
              <a:rPr lang="en-US" sz="1400" dirty="0" err="1"/>
              <a:t>jamia</a:t>
            </a:r>
            <a:r>
              <a:rPr lang="en-US" sz="1400" dirty="0"/>
              <a:t>/ocv138. </a:t>
            </a:r>
            <a:r>
              <a:rPr lang="en-US" sz="1400" dirty="0" err="1"/>
              <a:t>Epub</a:t>
            </a:r>
            <a:r>
              <a:rPr lang="en-US" sz="1400" dirty="0"/>
              <a:t> 2015 Nov 13. PMID: 26568607; PMCID: PMC6375119.</a:t>
            </a:r>
          </a:p>
          <a:p>
            <a:pPr marL="0" indent="0">
              <a:buNone/>
            </a:pPr>
            <a:r>
              <a:rPr lang="en-US" sz="1400" dirty="0"/>
              <a:t>6. https://</a:t>
            </a:r>
            <a:r>
              <a:rPr lang="en-US" sz="1400" dirty="0" err="1"/>
              <a:t>doi.org</a:t>
            </a:r>
            <a:r>
              <a:rPr lang="en-US" sz="1400" dirty="0"/>
              <a:t>/10.1016/j.infoh.2024.05.001.</a:t>
            </a:r>
          </a:p>
          <a:p>
            <a:pPr marL="0" indent="0">
              <a:buNone/>
            </a:pPr>
            <a:r>
              <a:rPr lang="en-US" sz="1400" dirty="0"/>
              <a:t>(</a:t>
            </a:r>
            <a:r>
              <a:rPr lang="en-US" sz="1400" dirty="0">
                <a:hlinkClick r:id="rId2"/>
              </a:rPr>
              <a:t>https://www.sciencedirect.com/science/article/pii/S2949953424000092</a:t>
            </a:r>
            <a:r>
              <a:rPr lang="en-US" sz="1400" dirty="0"/>
              <a:t>)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1F1F1F"/>
                </a:solidFill>
                <a:latin typeface="ElsevierSans"/>
              </a:rPr>
              <a:t>7. Junaid SB, Imam AA, Balogun AO, De Silva LC, </a:t>
            </a:r>
            <a:r>
              <a:rPr lang="en-US" sz="1400" dirty="0" err="1">
                <a:solidFill>
                  <a:srgbClr val="1F1F1F"/>
                </a:solidFill>
                <a:latin typeface="ElsevierSans"/>
              </a:rPr>
              <a:t>Surakat</a:t>
            </a:r>
            <a:r>
              <a:rPr lang="en-US" sz="1400" dirty="0">
                <a:solidFill>
                  <a:srgbClr val="1F1F1F"/>
                </a:solidFill>
                <a:latin typeface="ElsevierSans"/>
              </a:rPr>
              <a:t> YA, Kumar G, Abdulkarim M, Shuaibu AN, Garba A, </a:t>
            </a:r>
            <a:r>
              <a:rPr lang="en-US" sz="1400" dirty="0" err="1">
                <a:solidFill>
                  <a:srgbClr val="1F1F1F"/>
                </a:solidFill>
                <a:latin typeface="ElsevierSans"/>
              </a:rPr>
              <a:t>Sahalu</a:t>
            </a:r>
            <a:r>
              <a:rPr lang="en-US" sz="1400" dirty="0">
                <a:solidFill>
                  <a:srgbClr val="1F1F1F"/>
                </a:solidFill>
                <a:latin typeface="ElsevierSans"/>
              </a:rPr>
              <a:t> Y, Mohammed A, Mohammed TY, Abdulkadir BA, Abba AA, </a:t>
            </a:r>
            <a:r>
              <a:rPr lang="en-US" sz="1400" dirty="0" err="1">
                <a:solidFill>
                  <a:srgbClr val="1F1F1F"/>
                </a:solidFill>
                <a:latin typeface="ElsevierSans"/>
              </a:rPr>
              <a:t>Kakumi</a:t>
            </a:r>
            <a:r>
              <a:rPr lang="en-US" sz="1400" dirty="0">
                <a:solidFill>
                  <a:srgbClr val="1F1F1F"/>
                </a:solidFill>
                <a:latin typeface="ElsevierSans"/>
              </a:rPr>
              <a:t> NAI, Mahamad S. Recent Advancements in Emerging Technologies for Healthcare Management Systems: A Survey. Healthcare (Basel). 2022 Oct 3;10(10):1940. </a:t>
            </a:r>
            <a:r>
              <a:rPr lang="en-US" sz="1400" dirty="0" err="1">
                <a:solidFill>
                  <a:srgbClr val="1F1F1F"/>
                </a:solidFill>
                <a:latin typeface="ElsevierSans"/>
              </a:rPr>
              <a:t>doi</a:t>
            </a:r>
            <a:r>
              <a:rPr lang="en-US" sz="1400" dirty="0">
                <a:solidFill>
                  <a:srgbClr val="1F1F1F"/>
                </a:solidFill>
                <a:latin typeface="ElsevierSans"/>
              </a:rPr>
              <a:t>: 10.3390/healthcare10101940. PMID: 36292387; PMCID: PMC9601636.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1F1F1F"/>
                </a:solidFill>
                <a:latin typeface="ElsevierSans"/>
              </a:rPr>
              <a:t>8. Agha L. The effects of health information technology on the costs and quality of medical care. J Health Econ. 2014 Mar;34:19-30. </a:t>
            </a:r>
            <a:r>
              <a:rPr lang="en-US" sz="1400" dirty="0" err="1">
                <a:solidFill>
                  <a:srgbClr val="1F1F1F"/>
                </a:solidFill>
                <a:latin typeface="ElsevierSans"/>
              </a:rPr>
              <a:t>doi</a:t>
            </a:r>
            <a:r>
              <a:rPr lang="en-US" sz="1400" dirty="0">
                <a:solidFill>
                  <a:srgbClr val="1F1F1F"/>
                </a:solidFill>
                <a:latin typeface="ElsevierSans"/>
              </a:rPr>
              <a:t>: 10.1016/j.jhealeco.2013.12.005. </a:t>
            </a:r>
            <a:r>
              <a:rPr lang="en-US" sz="1400" dirty="0" err="1">
                <a:solidFill>
                  <a:srgbClr val="1F1F1F"/>
                </a:solidFill>
                <a:latin typeface="ElsevierSans"/>
              </a:rPr>
              <a:t>Epub</a:t>
            </a:r>
            <a:r>
              <a:rPr lang="en-US" sz="1400" dirty="0">
                <a:solidFill>
                  <a:srgbClr val="1F1F1F"/>
                </a:solidFill>
                <a:latin typeface="ElsevierSans"/>
              </a:rPr>
              <a:t> 2014 Jan 7. PMID: 24463141; PMCID: PMC4415264.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1F1F1F"/>
                </a:solidFill>
                <a:latin typeface="ElsevierSans"/>
              </a:rPr>
              <a:t>9. Ohno-Machado L. Cost-effectiveness of informatics and health IT: impact on finances and quality of care. J Am Med Inform Assoc. 2012 May-Jun;19(3):327. </a:t>
            </a:r>
            <a:r>
              <a:rPr lang="en-US" sz="1400" dirty="0" err="1">
                <a:solidFill>
                  <a:srgbClr val="1F1F1F"/>
                </a:solidFill>
                <a:latin typeface="ElsevierSans"/>
              </a:rPr>
              <a:t>doi</a:t>
            </a:r>
            <a:r>
              <a:rPr lang="en-US" sz="1400" dirty="0">
                <a:solidFill>
                  <a:srgbClr val="1F1F1F"/>
                </a:solidFill>
                <a:latin typeface="ElsevierSans"/>
              </a:rPr>
              <a:t>: 10.1136/amiajnl-2012-000964. PMCID: PMC3341796.</a:t>
            </a:r>
            <a:endParaRPr lang="en-US" sz="1050" dirty="0">
              <a:solidFill>
                <a:srgbClr val="1F1F1F"/>
              </a:solidFill>
              <a:latin typeface="ElsevierSans"/>
            </a:endParaRPr>
          </a:p>
          <a:p>
            <a:pPr marL="0" indent="0">
              <a:buNone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944638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11B2B030-4738-4359-9E46-144B7C8BFF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117" y="8300"/>
            <a:ext cx="12193117" cy="6849700"/>
          </a:xfrm>
          <a:prstGeom prst="rect">
            <a:avLst/>
          </a:prstGeom>
          <a:solidFill>
            <a:schemeClr val="bg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E722B2DD-E14D-4972-9D98-5D6E61B1B2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144310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white brick wall with speech bubbles&#10;&#10;AI-generated content may be incorrect.">
            <a:extLst>
              <a:ext uri="{FF2B5EF4-FFF2-40B4-BE49-F238E27FC236}">
                <a16:creationId xmlns:a16="http://schemas.microsoft.com/office/drawing/2014/main" id="{B0CC64CA-DC6F-7195-FEF4-BE2B547B82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16922" b="7987"/>
          <a:stretch/>
        </p:blipFill>
        <p:spPr>
          <a:xfrm>
            <a:off x="20" y="10"/>
            <a:ext cx="12191980" cy="6866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127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E2B703B-46F9-481A-A605-82E2A828C4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999E6F-6310-EF11-8DEC-4D94E4E372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9863"/>
            <a:ext cx="10515600" cy="1004594"/>
          </a:xfrm>
        </p:spPr>
        <p:txBody>
          <a:bodyPr>
            <a:normAutofit/>
          </a:bodyPr>
          <a:lstStyle/>
          <a:p>
            <a:pPr algn="ctr"/>
            <a:r>
              <a:rPr lang="en-US" sz="3100" b="1" i="0" u="none" strike="noStrike">
                <a:solidFill>
                  <a:srgbClr val="FFFFFF"/>
                </a:solidFill>
                <a:effectLst/>
                <a:latin typeface="+mn-lt"/>
              </a:rPr>
              <a:t>Introduction</a:t>
            </a:r>
            <a:br>
              <a:rPr lang="en-US" sz="3100" b="0" i="0" u="none" strike="noStrike">
                <a:solidFill>
                  <a:srgbClr val="FFFFFF"/>
                </a:solidFill>
                <a:effectLst/>
                <a:latin typeface="+mn-lt"/>
              </a:rPr>
            </a:br>
            <a:endParaRPr lang="en-US" sz="310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13BE4D7-0C3D-4906-B230-A1C5B4665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496" y="1587970"/>
            <a:ext cx="11033008" cy="4768380"/>
          </a:xfrm>
          <a:prstGeom prst="roundRect">
            <a:avLst>
              <a:gd name="adj" fmla="val 3174"/>
            </a:avLst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FBD9632-723A-AAB2-386F-EABF030E19E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91929957"/>
              </p:ext>
            </p:extLst>
          </p:nvPr>
        </p:nvGraphicFramePr>
        <p:xfrm>
          <a:off x="838200" y="1800911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39110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6E9B3E6-E277-4D68-BA48-9CB43FFBD6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A3DA03-C62B-A204-E645-C75EDB85D1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09898"/>
            <a:ext cx="10173010" cy="1554480"/>
          </a:xfrm>
        </p:spPr>
        <p:txBody>
          <a:bodyPr anchor="ctr">
            <a:normAutofit/>
          </a:bodyPr>
          <a:lstStyle/>
          <a:p>
            <a:r>
              <a:rPr lang="en-US" sz="4800">
                <a:latin typeface="+mn-lt"/>
              </a:rPr>
              <a:t>Objectives</a:t>
            </a:r>
            <a:br>
              <a:rPr lang="en-US" sz="4800">
                <a:latin typeface="+mn-lt"/>
              </a:rPr>
            </a:br>
            <a:endParaRPr lang="en-US" sz="4800">
              <a:latin typeface="+mn-lt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C3F3227-CD3A-AB28-2BE5-73BF818A8D6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37850383"/>
              </p:ext>
            </p:extLst>
          </p:nvPr>
        </p:nvGraphicFramePr>
        <p:xfrm>
          <a:off x="904602" y="3017519"/>
          <a:ext cx="10378440" cy="32099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7169733"/>
      </p:ext>
    </p:extLst>
  </p:cSld>
  <p:clrMapOvr>
    <a:masterClrMapping/>
  </p:clrMapOvr>
  <p:transition spd="slow">
    <p:cover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Red toy person in front of two lines of white figures">
            <a:extLst>
              <a:ext uri="{FF2B5EF4-FFF2-40B4-BE49-F238E27FC236}">
                <a16:creationId xmlns:a16="http://schemas.microsoft.com/office/drawing/2014/main" id="{1047102C-1756-84F4-26D7-C4EF52B62BE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2739" r="18884"/>
          <a:stretch/>
        </p:blipFill>
        <p:spPr>
          <a:xfrm>
            <a:off x="6103027" y="10"/>
            <a:ext cx="6088971" cy="6857990"/>
          </a:xfrm>
          <a:prstGeom prst="rect">
            <a:avLst/>
          </a:prstGeom>
        </p:spPr>
      </p:pic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9B296B9-C5A5-4E4F-9B60-C907B5F146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03025" cy="6858000"/>
          </a:xfrm>
          <a:prstGeom prst="rect">
            <a:avLst/>
          </a:prstGeom>
          <a:ln>
            <a:noFill/>
          </a:ln>
          <a:effectLst>
            <a:outerShdw blurRad="889000" dist="406400" dir="21540000" sx="90000" sy="90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D0300FD3-5AF1-6305-15FA-9078072672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03025" cy="2285995"/>
          </a:xfrm>
          <a:prstGeom prst="rect">
            <a:avLst/>
          </a:prstGeom>
          <a:ln>
            <a:noFill/>
          </a:ln>
          <a:effectLst>
            <a:outerShdw blurRad="254000" dist="127000" dir="5460000" sx="92000" sy="92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D9036D-A2FD-859A-BEB8-0F40A9B4D5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328512"/>
            <a:ext cx="4778387" cy="1628970"/>
          </a:xfrm>
        </p:spPr>
        <p:txBody>
          <a:bodyPr anchor="ctr">
            <a:normAutofit/>
          </a:bodyPr>
          <a:lstStyle/>
          <a:p>
            <a:r>
              <a:rPr lang="en-US" sz="3700">
                <a:latin typeface="+mn-lt"/>
              </a:rPr>
              <a:t>Population &amp; Demographics</a:t>
            </a:r>
            <a:br>
              <a:rPr lang="en-US" sz="3700">
                <a:latin typeface="+mn-lt"/>
              </a:rPr>
            </a:br>
            <a:endParaRPr lang="en-US" sz="370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4CACB5-F91C-D551-DF46-89208DA1D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1" y="2884929"/>
            <a:ext cx="4659756" cy="3374137"/>
          </a:xfrm>
        </p:spPr>
        <p:txBody>
          <a:bodyPr anchor="ctr">
            <a:normAutofit/>
          </a:bodyPr>
          <a:lstStyle/>
          <a:p>
            <a:r>
              <a:rPr lang="en-US" sz="2000" dirty="0"/>
              <a:t>Age: Adults aged 18 and above.</a:t>
            </a:r>
          </a:p>
          <a:p>
            <a:r>
              <a:rPr lang="en-US" sz="2000" dirty="0"/>
              <a:t>Gender: Inclusive of all genders.</a:t>
            </a:r>
          </a:p>
          <a:p>
            <a:r>
              <a:rPr lang="en-US" sz="2000" dirty="0"/>
              <a:t>Socioeconomic Status: All income and education levels.</a:t>
            </a:r>
          </a:p>
          <a:p>
            <a:r>
              <a:rPr lang="en-US" sz="2000" dirty="0"/>
              <a:t>Geographic Scope: Urban and rural U.S. populations.</a:t>
            </a:r>
          </a:p>
          <a:p>
            <a:r>
              <a:rPr lang="en-US" sz="2000" dirty="0"/>
              <a:t>Characteristics: Tech-friendly individuals, regular healthcare users, and EHR/telehealth adopters.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218583518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8" name="Rectangle 1047">
            <a:extLst>
              <a:ext uri="{FF2B5EF4-FFF2-40B4-BE49-F238E27FC236}">
                <a16:creationId xmlns:a16="http://schemas.microsoft.com/office/drawing/2014/main" id="{94BFCCA4-109C-4B21-816E-144FE75C3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80C14E-2E2B-08BD-6D3C-1154197AFF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18" y="643465"/>
            <a:ext cx="3895359" cy="1846615"/>
          </a:xfrm>
        </p:spPr>
        <p:txBody>
          <a:bodyPr anchor="b">
            <a:normAutofit/>
          </a:bodyPr>
          <a:lstStyle/>
          <a:p>
            <a:r>
              <a:rPr lang="en-US" sz="3000">
                <a:latin typeface="+mn-lt"/>
              </a:rPr>
              <a:t>Core Components of Health Informatics</a:t>
            </a:r>
            <a:br>
              <a:rPr lang="en-US" sz="3000">
                <a:latin typeface="+mn-lt"/>
              </a:rPr>
            </a:br>
            <a:endParaRPr lang="en-US" sz="3000">
              <a:latin typeface="+mn-lt"/>
            </a:endParaRPr>
          </a:p>
        </p:txBody>
      </p:sp>
      <p:sp>
        <p:nvSpPr>
          <p:cNvPr id="1049" name="sketch line">
            <a:extLst>
              <a:ext uri="{FF2B5EF4-FFF2-40B4-BE49-F238E27FC236}">
                <a16:creationId xmlns:a16="http://schemas.microsoft.com/office/drawing/2014/main" id="{0059B5C0-FEC8-4370-AF45-02E3AEF6FA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659144"/>
            <a:ext cx="3566160" cy="18288"/>
          </a:xfrm>
          <a:custGeom>
            <a:avLst/>
            <a:gdLst>
              <a:gd name="connsiteX0" fmla="*/ 0 w 3566160"/>
              <a:gd name="connsiteY0" fmla="*/ 0 h 18288"/>
              <a:gd name="connsiteX1" fmla="*/ 665683 w 3566160"/>
              <a:gd name="connsiteY1" fmla="*/ 0 h 18288"/>
              <a:gd name="connsiteX2" fmla="*/ 1331366 w 3566160"/>
              <a:gd name="connsiteY2" fmla="*/ 0 h 18288"/>
              <a:gd name="connsiteX3" fmla="*/ 1818742 w 3566160"/>
              <a:gd name="connsiteY3" fmla="*/ 0 h 18288"/>
              <a:gd name="connsiteX4" fmla="*/ 2413102 w 3566160"/>
              <a:gd name="connsiteY4" fmla="*/ 0 h 18288"/>
              <a:gd name="connsiteX5" fmla="*/ 2936138 w 3566160"/>
              <a:gd name="connsiteY5" fmla="*/ 0 h 18288"/>
              <a:gd name="connsiteX6" fmla="*/ 3566160 w 3566160"/>
              <a:gd name="connsiteY6" fmla="*/ 0 h 18288"/>
              <a:gd name="connsiteX7" fmla="*/ 3566160 w 3566160"/>
              <a:gd name="connsiteY7" fmla="*/ 18288 h 18288"/>
              <a:gd name="connsiteX8" fmla="*/ 2971800 w 3566160"/>
              <a:gd name="connsiteY8" fmla="*/ 18288 h 18288"/>
              <a:gd name="connsiteX9" fmla="*/ 2448763 w 3566160"/>
              <a:gd name="connsiteY9" fmla="*/ 18288 h 18288"/>
              <a:gd name="connsiteX10" fmla="*/ 1854403 w 3566160"/>
              <a:gd name="connsiteY10" fmla="*/ 18288 h 18288"/>
              <a:gd name="connsiteX11" fmla="*/ 1295705 w 3566160"/>
              <a:gd name="connsiteY11" fmla="*/ 18288 h 18288"/>
              <a:gd name="connsiteX12" fmla="*/ 772668 w 3566160"/>
              <a:gd name="connsiteY12" fmla="*/ 18288 h 18288"/>
              <a:gd name="connsiteX13" fmla="*/ 0 w 3566160"/>
              <a:gd name="connsiteY13" fmla="*/ 18288 h 18288"/>
              <a:gd name="connsiteX14" fmla="*/ 0 w 3566160"/>
              <a:gd name="connsiteY14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566160" h="18288" fill="none" extrusionOk="0">
                <a:moveTo>
                  <a:pt x="0" y="0"/>
                </a:moveTo>
                <a:cubicBezTo>
                  <a:pt x="222644" y="15773"/>
                  <a:pt x="447078" y="-30288"/>
                  <a:pt x="665683" y="0"/>
                </a:cubicBezTo>
                <a:cubicBezTo>
                  <a:pt x="884288" y="30288"/>
                  <a:pt x="1132425" y="-6167"/>
                  <a:pt x="1331366" y="0"/>
                </a:cubicBezTo>
                <a:cubicBezTo>
                  <a:pt x="1530307" y="6167"/>
                  <a:pt x="1680942" y="17562"/>
                  <a:pt x="1818742" y="0"/>
                </a:cubicBezTo>
                <a:cubicBezTo>
                  <a:pt x="1956542" y="-17562"/>
                  <a:pt x="2130227" y="23032"/>
                  <a:pt x="2413102" y="0"/>
                </a:cubicBezTo>
                <a:cubicBezTo>
                  <a:pt x="2695977" y="-23032"/>
                  <a:pt x="2679988" y="-13260"/>
                  <a:pt x="2936138" y="0"/>
                </a:cubicBezTo>
                <a:cubicBezTo>
                  <a:pt x="3192288" y="13260"/>
                  <a:pt x="3378668" y="16268"/>
                  <a:pt x="3566160" y="0"/>
                </a:cubicBezTo>
                <a:cubicBezTo>
                  <a:pt x="3566199" y="7328"/>
                  <a:pt x="3566779" y="9982"/>
                  <a:pt x="3566160" y="18288"/>
                </a:cubicBezTo>
                <a:cubicBezTo>
                  <a:pt x="3315478" y="45899"/>
                  <a:pt x="3188272" y="-7574"/>
                  <a:pt x="2971800" y="18288"/>
                </a:cubicBezTo>
                <a:cubicBezTo>
                  <a:pt x="2755328" y="44150"/>
                  <a:pt x="2598570" y="34692"/>
                  <a:pt x="2448763" y="18288"/>
                </a:cubicBezTo>
                <a:cubicBezTo>
                  <a:pt x="2298956" y="1884"/>
                  <a:pt x="2011344" y="-7043"/>
                  <a:pt x="1854403" y="18288"/>
                </a:cubicBezTo>
                <a:cubicBezTo>
                  <a:pt x="1697462" y="43619"/>
                  <a:pt x="1444994" y="618"/>
                  <a:pt x="1295705" y="18288"/>
                </a:cubicBezTo>
                <a:cubicBezTo>
                  <a:pt x="1146416" y="35958"/>
                  <a:pt x="965401" y="42167"/>
                  <a:pt x="772668" y="18288"/>
                </a:cubicBezTo>
                <a:cubicBezTo>
                  <a:pt x="579935" y="-5591"/>
                  <a:pt x="352420" y="-19381"/>
                  <a:pt x="0" y="18288"/>
                </a:cubicBezTo>
                <a:cubicBezTo>
                  <a:pt x="-593" y="9736"/>
                  <a:pt x="244" y="6610"/>
                  <a:pt x="0" y="0"/>
                </a:cubicBezTo>
                <a:close/>
              </a:path>
              <a:path w="3566160" h="18288" stroke="0" extrusionOk="0">
                <a:moveTo>
                  <a:pt x="0" y="0"/>
                </a:moveTo>
                <a:cubicBezTo>
                  <a:pt x="169947" y="-5008"/>
                  <a:pt x="340602" y="-17518"/>
                  <a:pt x="594360" y="0"/>
                </a:cubicBezTo>
                <a:cubicBezTo>
                  <a:pt x="848118" y="17518"/>
                  <a:pt x="997921" y="8866"/>
                  <a:pt x="1224382" y="0"/>
                </a:cubicBezTo>
                <a:cubicBezTo>
                  <a:pt x="1450843" y="-8866"/>
                  <a:pt x="1572343" y="8392"/>
                  <a:pt x="1783080" y="0"/>
                </a:cubicBezTo>
                <a:cubicBezTo>
                  <a:pt x="1993817" y="-8392"/>
                  <a:pt x="2266728" y="2126"/>
                  <a:pt x="2448763" y="0"/>
                </a:cubicBezTo>
                <a:cubicBezTo>
                  <a:pt x="2630798" y="-2126"/>
                  <a:pt x="2815508" y="-13843"/>
                  <a:pt x="3043123" y="0"/>
                </a:cubicBezTo>
                <a:cubicBezTo>
                  <a:pt x="3270738" y="13843"/>
                  <a:pt x="3420568" y="2184"/>
                  <a:pt x="3566160" y="0"/>
                </a:cubicBezTo>
                <a:cubicBezTo>
                  <a:pt x="3566487" y="8595"/>
                  <a:pt x="3566088" y="13110"/>
                  <a:pt x="3566160" y="18288"/>
                </a:cubicBezTo>
                <a:cubicBezTo>
                  <a:pt x="3421748" y="9323"/>
                  <a:pt x="3176383" y="-3939"/>
                  <a:pt x="2971800" y="18288"/>
                </a:cubicBezTo>
                <a:cubicBezTo>
                  <a:pt x="2767217" y="40515"/>
                  <a:pt x="2590769" y="4336"/>
                  <a:pt x="2306117" y="18288"/>
                </a:cubicBezTo>
                <a:cubicBezTo>
                  <a:pt x="2021465" y="32240"/>
                  <a:pt x="1860727" y="-9280"/>
                  <a:pt x="1676095" y="18288"/>
                </a:cubicBezTo>
                <a:cubicBezTo>
                  <a:pt x="1491463" y="45856"/>
                  <a:pt x="1329173" y="5765"/>
                  <a:pt x="1153058" y="18288"/>
                </a:cubicBezTo>
                <a:cubicBezTo>
                  <a:pt x="976943" y="30811"/>
                  <a:pt x="895178" y="4751"/>
                  <a:pt x="665683" y="18288"/>
                </a:cubicBezTo>
                <a:cubicBezTo>
                  <a:pt x="436189" y="31825"/>
                  <a:pt x="302924" y="2002"/>
                  <a:pt x="0" y="18288"/>
                </a:cubicBezTo>
                <a:cubicBezTo>
                  <a:pt x="822" y="10564"/>
                  <a:pt x="-23" y="457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448976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29498E-4F0C-071D-BC8F-4E4E6A7BC9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167"/>
            <a:ext cx="3895522" cy="3386399"/>
          </a:xfrm>
        </p:spPr>
        <p:txBody>
          <a:bodyPr>
            <a:normAutofit/>
          </a:bodyPr>
          <a:lstStyle/>
          <a:p>
            <a:r>
              <a:rPr lang="en-US" sz="1700"/>
              <a:t>Electronic Health Records: Centralized, accessible patient information.</a:t>
            </a:r>
          </a:p>
          <a:p>
            <a:r>
              <a:rPr lang="en-US" sz="1700"/>
              <a:t>Telemedicine: Remote diagnosis and treatment via digital platforms.</a:t>
            </a:r>
          </a:p>
          <a:p>
            <a:r>
              <a:rPr lang="en-US" sz="1700"/>
              <a:t>Mobile Health (mHealth): Apps for self-monitoring, alerts, and chronic disease management.</a:t>
            </a:r>
          </a:p>
          <a:p>
            <a:r>
              <a:rPr lang="en-US" sz="1700"/>
              <a:t>Data Analytics: Predictive modeling, population health insights.</a:t>
            </a:r>
          </a:p>
          <a:p>
            <a:endParaRPr lang="en-US" sz="1700"/>
          </a:p>
        </p:txBody>
      </p:sp>
      <p:pic>
        <p:nvPicPr>
          <p:cNvPr id="4" name="Picture 3" descr="A person holding a phone and a person standing in front of a table with food&#10;&#10;Description automatically generated">
            <a:extLst>
              <a:ext uri="{FF2B5EF4-FFF2-40B4-BE49-F238E27FC236}">
                <a16:creationId xmlns:a16="http://schemas.microsoft.com/office/drawing/2014/main" id="{CC2AD061-B37A-949E-4380-08132CC75F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8950" y="164592"/>
            <a:ext cx="2747164" cy="3456432"/>
          </a:xfrm>
          <a:prstGeom prst="rect">
            <a:avLst/>
          </a:prstGeom>
        </p:spPr>
      </p:pic>
      <p:pic>
        <p:nvPicPr>
          <p:cNvPr id="1028" name="Picture 4" descr="The Future of Data Analytics in the Healthcare | Online MBA Programs | SMU  Cox School of Business">
            <a:extLst>
              <a:ext uri="{FF2B5EF4-FFF2-40B4-BE49-F238E27FC236}">
                <a16:creationId xmlns:a16="http://schemas.microsoft.com/office/drawing/2014/main" id="{E2FD3896-4EB3-2F29-011E-9C51647375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247888" y="421175"/>
            <a:ext cx="3785616" cy="2129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10 Best Telemedicine Apps of 2023 - Seasia Infotech">
            <a:extLst>
              <a:ext uri="{FF2B5EF4-FFF2-40B4-BE49-F238E27FC236}">
                <a16:creationId xmlns:a16="http://schemas.microsoft.com/office/drawing/2014/main" id="{149AFF6F-0DF1-68A3-32DB-78868DF41C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92624" y="4006478"/>
            <a:ext cx="3099816" cy="2686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computer and mobile devices&#10;&#10;Description automatically generated with medium confidence">
            <a:extLst>
              <a:ext uri="{FF2B5EF4-FFF2-40B4-BE49-F238E27FC236}">
                <a16:creationId xmlns:a16="http://schemas.microsoft.com/office/drawing/2014/main" id="{8679594C-3B3F-90A4-AD7A-AC59A8460C4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2847" r="5" b="21069"/>
          <a:stretch/>
        </p:blipFill>
        <p:spPr>
          <a:xfrm>
            <a:off x="8247888" y="3581939"/>
            <a:ext cx="3785616" cy="2854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640227"/>
      </p:ext>
    </p:extLst>
  </p:cSld>
  <p:clrMapOvr>
    <a:masterClrMapping/>
  </p:clrMapOvr>
  <p:transition spd="slow">
    <p:randomBar dir="vert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E7B598-7F96-F5F6-B875-B9B94DA03C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n-lt"/>
              </a:rPr>
              <a:t>Literature Review</a:t>
            </a:r>
            <a:br>
              <a:rPr lang="en-US">
                <a:latin typeface="+mn-lt"/>
              </a:rPr>
            </a:br>
            <a:endParaRPr lang="en-US" dirty="0">
              <a:latin typeface="+mn-lt"/>
            </a:endParaRP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E0EC4924-C4A9-D73D-A13D-3415F5A3D45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46079892"/>
              </p:ext>
            </p:extLst>
          </p:nvPr>
        </p:nvGraphicFramePr>
        <p:xfrm>
          <a:off x="838200" y="1081825"/>
          <a:ext cx="10515597" cy="53361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10307">
                  <a:extLst>
                    <a:ext uri="{9D8B030D-6E8A-4147-A177-3AD203B41FA5}">
                      <a16:colId xmlns:a16="http://schemas.microsoft.com/office/drawing/2014/main" val="1958210673"/>
                    </a:ext>
                  </a:extLst>
                </a:gridCol>
                <a:gridCol w="3515932">
                  <a:extLst>
                    <a:ext uri="{9D8B030D-6E8A-4147-A177-3AD203B41FA5}">
                      <a16:colId xmlns:a16="http://schemas.microsoft.com/office/drawing/2014/main" val="3195804691"/>
                    </a:ext>
                  </a:extLst>
                </a:gridCol>
                <a:gridCol w="4489358">
                  <a:extLst>
                    <a:ext uri="{9D8B030D-6E8A-4147-A177-3AD203B41FA5}">
                      <a16:colId xmlns:a16="http://schemas.microsoft.com/office/drawing/2014/main" val="216830432"/>
                    </a:ext>
                  </a:extLst>
                </a:gridCol>
              </a:tblGrid>
              <a:tr h="884349">
                <a:tc>
                  <a:txBody>
                    <a:bodyPr/>
                    <a:lstStyle/>
                    <a:p>
                      <a:r>
                        <a:rPr lang="en-US" b="1"/>
                        <a:t>                      Study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                     Focus Area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1"/>
                        <a:t>                 Key Findings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01534921"/>
                  </a:ext>
                </a:extLst>
              </a:tr>
              <a:tr h="884349">
                <a:tc>
                  <a:txBody>
                    <a:bodyPr/>
                    <a:lstStyle/>
                    <a:p>
                      <a:r>
                        <a:rPr lang="en-US"/>
                        <a:t>Zhang et al. (2013)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IoT for COPD Management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- Increased compliance- Better symptom control- Reduced ER visits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4940745"/>
                  </a:ext>
                </a:extLst>
              </a:tr>
              <a:tr h="884349">
                <a:tc>
                  <a:txBody>
                    <a:bodyPr/>
                    <a:lstStyle/>
                    <a:p>
                      <a:r>
                        <a:rPr lang="en-US"/>
                        <a:t>Black et al. (2011)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eHealth Safety Review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- Improved patient safety- Efficiency in clinical operations- Better care coordination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32988002"/>
                  </a:ext>
                </a:extLst>
              </a:tr>
              <a:tr h="884349">
                <a:tc>
                  <a:txBody>
                    <a:bodyPr/>
                    <a:lstStyle/>
                    <a:p>
                      <a:r>
                        <a:rPr lang="en-US"/>
                        <a:t>Ruyobeza et al. (2022)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Remote Monitoring Barriers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- Need for digital infrastructure- Importance of user training and trust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6654396"/>
                  </a:ext>
                </a:extLst>
              </a:tr>
              <a:tr h="884349">
                <a:tc>
                  <a:txBody>
                    <a:bodyPr/>
                    <a:lstStyle/>
                    <a:p>
                      <a:r>
                        <a:rPr lang="en-US"/>
                        <a:t>Frontiers in Public Health (2022)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Digital Health Cost Review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- Significant cost-saving potential- Long-term healthcare optimization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13762301"/>
                  </a:ext>
                </a:extLst>
              </a:tr>
              <a:tr h="884349">
                <a:tc>
                  <a:txBody>
                    <a:bodyPr/>
                    <a:lstStyle/>
                    <a:p>
                      <a:r>
                        <a:rPr lang="en-US"/>
                        <a:t>JAMIA Review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Health IT Outcomes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- Enhances patient safety- Boosts provider decision-making accuracy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05115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6234228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2170031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082819" y="0"/>
            <a:ext cx="4097211" cy="2170661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48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010646" y="-5010043"/>
            <a:ext cx="2170709" cy="12192000"/>
          </a:xfrm>
          <a:prstGeom prst="rect">
            <a:avLst/>
          </a:prstGeom>
          <a:gradFill>
            <a:gsLst>
              <a:gs pos="23000">
                <a:schemeClr val="accent1">
                  <a:lumMod val="75000"/>
                  <a:alpha val="16000"/>
                </a:schemeClr>
              </a:gs>
              <a:gs pos="99000">
                <a:srgbClr val="000000">
                  <a:alpha val="45000"/>
                </a:srgbClr>
              </a:gs>
            </a:gsLst>
            <a:lin ang="21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ACB7ED-D870-0364-2ED4-E4A523BCB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3564" y="348865"/>
            <a:ext cx="9718111" cy="1576446"/>
          </a:xfrm>
        </p:spPr>
        <p:txBody>
          <a:bodyPr anchor="ctr">
            <a:normAutofit/>
          </a:bodyPr>
          <a:lstStyle/>
          <a:p>
            <a:br>
              <a:rPr lang="en-US" sz="1900">
                <a:solidFill>
                  <a:srgbClr val="FFFFFF"/>
                </a:solidFill>
                <a:latin typeface="+mn-lt"/>
              </a:rPr>
            </a:br>
            <a:br>
              <a:rPr lang="en-US" sz="1900">
                <a:solidFill>
                  <a:srgbClr val="FFFFFF"/>
                </a:solidFill>
                <a:latin typeface="+mn-lt"/>
              </a:rPr>
            </a:br>
            <a:r>
              <a:rPr lang="en-US" sz="1900">
                <a:solidFill>
                  <a:srgbClr val="FFFFFF"/>
                </a:solidFill>
                <a:latin typeface="+mn-lt"/>
              </a:rPr>
              <a:t>Positive Outcomes of Informatics Integration</a:t>
            </a:r>
            <a:br>
              <a:rPr lang="en-US" sz="1900">
                <a:solidFill>
                  <a:srgbClr val="FFFFFF"/>
                </a:solidFill>
                <a:latin typeface="+mn-lt"/>
              </a:rPr>
            </a:br>
            <a:br>
              <a:rPr lang="en-US" sz="1900">
                <a:solidFill>
                  <a:srgbClr val="FFFFFF"/>
                </a:solidFill>
                <a:latin typeface="+mn-lt"/>
              </a:rPr>
            </a:br>
            <a:endParaRPr lang="en-US" sz="1900">
              <a:solidFill>
                <a:srgbClr val="FFFFFF"/>
              </a:solidFill>
              <a:latin typeface="+mn-lt"/>
            </a:endParaRPr>
          </a:p>
        </p:txBody>
      </p:sp>
      <p:graphicFrame>
        <p:nvGraphicFramePr>
          <p:cNvPr id="19" name="Content Placeholder 2">
            <a:extLst>
              <a:ext uri="{FF2B5EF4-FFF2-40B4-BE49-F238E27FC236}">
                <a16:creationId xmlns:a16="http://schemas.microsoft.com/office/drawing/2014/main" id="{CE0CDC0B-A4FC-C8FD-96E3-5A222D00D2F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7566122"/>
              </p:ext>
            </p:extLst>
          </p:nvPr>
        </p:nvGraphicFramePr>
        <p:xfrm>
          <a:off x="644056" y="2615979"/>
          <a:ext cx="10927829" cy="36894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4529711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6804CCDD-88C7-4B43-A381-F2D8DAF62B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284C30-AB28-2980-C140-0876173A63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365124"/>
            <a:ext cx="5221224" cy="2066544"/>
          </a:xfrm>
        </p:spPr>
        <p:txBody>
          <a:bodyPr anchor="b">
            <a:normAutofit/>
          </a:bodyPr>
          <a:lstStyle/>
          <a:p>
            <a:r>
              <a:rPr lang="en-US" sz="4600">
                <a:latin typeface="+mn-lt"/>
              </a:rPr>
              <a:t>Financial Impact of Health Informatics</a:t>
            </a:r>
            <a:br>
              <a:rPr lang="en-US" sz="4600">
                <a:latin typeface="+mn-lt"/>
              </a:rPr>
            </a:br>
            <a:endParaRPr lang="en-US" sz="4600">
              <a:latin typeface="+mn-lt"/>
            </a:endParaRPr>
          </a:p>
        </p:txBody>
      </p:sp>
      <p:pic>
        <p:nvPicPr>
          <p:cNvPr id="6" name="Picture 5" descr="A person standing in front of a screen&#10;&#10;AI-generated content may be incorrect.">
            <a:extLst>
              <a:ext uri="{FF2B5EF4-FFF2-40B4-BE49-F238E27FC236}">
                <a16:creationId xmlns:a16="http://schemas.microsoft.com/office/drawing/2014/main" id="{D7016262-DAB9-3C0E-B8CB-29C547EA59A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004" r="29375" b="-1"/>
          <a:stretch/>
        </p:blipFill>
        <p:spPr>
          <a:xfrm>
            <a:off x="6394317" y="4"/>
            <a:ext cx="2757736" cy="2524633"/>
          </a:xfrm>
          <a:custGeom>
            <a:avLst/>
            <a:gdLst/>
            <a:ahLst/>
            <a:cxnLst/>
            <a:rect l="l" t="t" r="r" b="b"/>
            <a:pathLst>
              <a:path w="2757736" h="2524633">
                <a:moveTo>
                  <a:pt x="21123" y="0"/>
                </a:moveTo>
                <a:lnTo>
                  <a:pt x="2731055" y="0"/>
                </a:lnTo>
                <a:lnTo>
                  <a:pt x="2730838" y="5093"/>
                </a:lnTo>
                <a:cubicBezTo>
                  <a:pt x="2730487" y="45377"/>
                  <a:pt x="2732295" y="85646"/>
                  <a:pt x="2738658" y="125789"/>
                </a:cubicBezTo>
                <a:cubicBezTo>
                  <a:pt x="2756621" y="238377"/>
                  <a:pt x="2761924" y="352450"/>
                  <a:pt x="2754463" y="466085"/>
                </a:cubicBezTo>
                <a:cubicBezTo>
                  <a:pt x="2744150" y="620982"/>
                  <a:pt x="2730085" y="775628"/>
                  <a:pt x="2725799" y="930904"/>
                </a:cubicBezTo>
                <a:cubicBezTo>
                  <a:pt x="2721780" y="1082146"/>
                  <a:pt x="2734774" y="1233389"/>
                  <a:pt x="2744685" y="1383875"/>
                </a:cubicBezTo>
                <a:cubicBezTo>
                  <a:pt x="2759152" y="1603429"/>
                  <a:pt x="2748838" y="1823108"/>
                  <a:pt x="2739863" y="2042788"/>
                </a:cubicBezTo>
                <a:cubicBezTo>
                  <a:pt x="2736448" y="2125925"/>
                  <a:pt x="2737930" y="2209061"/>
                  <a:pt x="2740205" y="2292197"/>
                </a:cubicBezTo>
                <a:lnTo>
                  <a:pt x="2744484" y="2501376"/>
                </a:lnTo>
                <a:lnTo>
                  <a:pt x="2513574" y="2517337"/>
                </a:lnTo>
                <a:cubicBezTo>
                  <a:pt x="2415696" y="2521959"/>
                  <a:pt x="2317754" y="2524358"/>
                  <a:pt x="2219717" y="2524288"/>
                </a:cubicBezTo>
                <a:cubicBezTo>
                  <a:pt x="2139473" y="2526009"/>
                  <a:pt x="2059213" y="2521297"/>
                  <a:pt x="1979578" y="2510176"/>
                </a:cubicBezTo>
                <a:cubicBezTo>
                  <a:pt x="1865287" y="2491406"/>
                  <a:pt x="1749852" y="2477294"/>
                  <a:pt x="1633783" y="2489008"/>
                </a:cubicBezTo>
                <a:cubicBezTo>
                  <a:pt x="1553779" y="2497192"/>
                  <a:pt x="1473902" y="2501991"/>
                  <a:pt x="1393517" y="2501709"/>
                </a:cubicBezTo>
                <a:cubicBezTo>
                  <a:pt x="1208744" y="2501709"/>
                  <a:pt x="1023847" y="2500016"/>
                  <a:pt x="839074" y="2503543"/>
                </a:cubicBezTo>
                <a:cubicBezTo>
                  <a:pt x="674622" y="2506648"/>
                  <a:pt x="510804" y="2513421"/>
                  <a:pt x="346224" y="2496346"/>
                </a:cubicBezTo>
                <a:cubicBezTo>
                  <a:pt x="285491" y="2490066"/>
                  <a:pt x="224679" y="2485859"/>
                  <a:pt x="163814" y="2483127"/>
                </a:cubicBezTo>
                <a:lnTo>
                  <a:pt x="18517" y="2479653"/>
                </a:lnTo>
                <a:lnTo>
                  <a:pt x="18260" y="2465175"/>
                </a:lnTo>
                <a:cubicBezTo>
                  <a:pt x="17160" y="2423362"/>
                  <a:pt x="16458" y="2381580"/>
                  <a:pt x="22836" y="2339990"/>
                </a:cubicBezTo>
                <a:cubicBezTo>
                  <a:pt x="31895" y="2273000"/>
                  <a:pt x="32239" y="2205116"/>
                  <a:pt x="23857" y="2138036"/>
                </a:cubicBezTo>
                <a:cubicBezTo>
                  <a:pt x="8778" y="2011225"/>
                  <a:pt x="9721" y="1883023"/>
                  <a:pt x="26663" y="1756454"/>
                </a:cubicBezTo>
                <a:cubicBezTo>
                  <a:pt x="37125" y="1682587"/>
                  <a:pt x="43121" y="1606552"/>
                  <a:pt x="24367" y="1534088"/>
                </a:cubicBezTo>
                <a:cubicBezTo>
                  <a:pt x="-19775" y="1363773"/>
                  <a:pt x="5996" y="1193203"/>
                  <a:pt x="24367" y="1023781"/>
                </a:cubicBezTo>
                <a:cubicBezTo>
                  <a:pt x="35530" y="932794"/>
                  <a:pt x="35786" y="840798"/>
                  <a:pt x="25133" y="749747"/>
                </a:cubicBezTo>
                <a:cubicBezTo>
                  <a:pt x="6226" y="615268"/>
                  <a:pt x="2577" y="479090"/>
                  <a:pt x="14289" y="343797"/>
                </a:cubicBezTo>
                <a:cubicBezTo>
                  <a:pt x="24877" y="233188"/>
                  <a:pt x="35339" y="122324"/>
                  <a:pt x="22581" y="10822"/>
                </a:cubicBezTo>
                <a:close/>
              </a:path>
            </a:pathLst>
          </a:custGeom>
        </p:spPr>
      </p:pic>
      <p:pic>
        <p:nvPicPr>
          <p:cNvPr id="12" name="Picture 11" descr="A person touching a smart phone&#10;&#10;AI-generated content may be incorrect.">
            <a:extLst>
              <a:ext uri="{FF2B5EF4-FFF2-40B4-BE49-F238E27FC236}">
                <a16:creationId xmlns:a16="http://schemas.microsoft.com/office/drawing/2014/main" id="{DA7B5C09-6DD1-7BD9-B073-1920275A596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543" r="6" b="7117"/>
          <a:stretch/>
        </p:blipFill>
        <p:spPr>
          <a:xfrm>
            <a:off x="9339374" y="1"/>
            <a:ext cx="2852627" cy="2520152"/>
          </a:xfrm>
          <a:custGeom>
            <a:avLst/>
            <a:gdLst/>
            <a:ahLst/>
            <a:cxnLst/>
            <a:rect l="l" t="t" r="r" b="b"/>
            <a:pathLst>
              <a:path w="2852627" h="2520152">
                <a:moveTo>
                  <a:pt x="10064" y="0"/>
                </a:moveTo>
                <a:lnTo>
                  <a:pt x="2852627" y="0"/>
                </a:lnTo>
                <a:lnTo>
                  <a:pt x="2852627" y="2486586"/>
                </a:lnTo>
                <a:lnTo>
                  <a:pt x="2722923" y="2488164"/>
                </a:lnTo>
                <a:cubicBezTo>
                  <a:pt x="2674488" y="2490004"/>
                  <a:pt x="2626073" y="2493170"/>
                  <a:pt x="2577690" y="2497898"/>
                </a:cubicBezTo>
                <a:cubicBezTo>
                  <a:pt x="2399458" y="2512970"/>
                  <a:pt x="2220528" y="2515143"/>
                  <a:pt x="2042042" y="2504390"/>
                </a:cubicBezTo>
                <a:cubicBezTo>
                  <a:pt x="1880764" y="2496911"/>
                  <a:pt x="1719740" y="2478563"/>
                  <a:pt x="1558080" y="2494228"/>
                </a:cubicBezTo>
                <a:cubicBezTo>
                  <a:pt x="1502460" y="2499592"/>
                  <a:pt x="1447854" y="2512575"/>
                  <a:pt x="1391850" y="2515538"/>
                </a:cubicBezTo>
                <a:cubicBezTo>
                  <a:pt x="1129488" y="2529651"/>
                  <a:pt x="868014" y="2508482"/>
                  <a:pt x="606540" y="2491124"/>
                </a:cubicBezTo>
                <a:cubicBezTo>
                  <a:pt x="511296" y="2484774"/>
                  <a:pt x="416054" y="2477012"/>
                  <a:pt x="320810" y="2494370"/>
                </a:cubicBezTo>
                <a:cubicBezTo>
                  <a:pt x="240438" y="2508129"/>
                  <a:pt x="158860" y="2510966"/>
                  <a:pt x="77878" y="2502837"/>
                </a:cubicBezTo>
                <a:lnTo>
                  <a:pt x="9154" y="2498029"/>
                </a:lnTo>
                <a:lnTo>
                  <a:pt x="8320" y="2462991"/>
                </a:lnTo>
                <a:cubicBezTo>
                  <a:pt x="6579" y="2338090"/>
                  <a:pt x="-9495" y="2212684"/>
                  <a:pt x="8320" y="2088414"/>
                </a:cubicBezTo>
                <a:cubicBezTo>
                  <a:pt x="37454" y="1869137"/>
                  <a:pt x="41459" y="1647554"/>
                  <a:pt x="20242" y="1427484"/>
                </a:cubicBezTo>
                <a:cubicBezTo>
                  <a:pt x="-386" y="1179282"/>
                  <a:pt x="-1860" y="930008"/>
                  <a:pt x="15822" y="681605"/>
                </a:cubicBezTo>
                <a:cubicBezTo>
                  <a:pt x="28413" y="497593"/>
                  <a:pt x="37789" y="313203"/>
                  <a:pt x="26537" y="128561"/>
                </a:cubicBezTo>
                <a:cubicBezTo>
                  <a:pt x="24327" y="93208"/>
                  <a:pt x="18400" y="58296"/>
                  <a:pt x="12757" y="23416"/>
                </a:cubicBezTo>
                <a:close/>
              </a:path>
            </a:pathLst>
          </a:custGeom>
        </p:spPr>
      </p:pic>
      <p:sp>
        <p:nvSpPr>
          <p:cNvPr id="26" name="sketch line">
            <a:extLst>
              <a:ext uri="{FF2B5EF4-FFF2-40B4-BE49-F238E27FC236}">
                <a16:creationId xmlns:a16="http://schemas.microsoft.com/office/drawing/2014/main" id="{BBECEAC1-4BBC-4815-B44E-D9B231A3FC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1520" y="260986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04F39A-C520-25C7-570A-A4D3FB94FC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8" y="2843784"/>
            <a:ext cx="5221224" cy="3328416"/>
          </a:xfrm>
        </p:spPr>
        <p:txBody>
          <a:bodyPr>
            <a:normAutofit/>
          </a:bodyPr>
          <a:lstStyle/>
          <a:p>
            <a:r>
              <a:rPr lang="en-US" sz="1700"/>
              <a:t>Reduction in Redundancies: Minimizes unnecessary testing and duplicate procedures through centralized records.</a:t>
            </a:r>
          </a:p>
          <a:p>
            <a:r>
              <a:rPr lang="en-US" sz="1700"/>
              <a:t>Hospital Readmission Prevention: Ongoing remote monitoring and alerts reduce acute events and emergency revisits.</a:t>
            </a:r>
          </a:p>
          <a:p>
            <a:r>
              <a:rPr lang="en-US" sz="1700"/>
              <a:t>Cost-Efficient Resource Allocation: Allows better management of staff schedules, equipment use, and bed assignments.</a:t>
            </a:r>
          </a:p>
          <a:p>
            <a:r>
              <a:rPr lang="en-US" sz="1700"/>
              <a:t>Preventive Care Emphasis: Enables proactive outreach and early detection, avoiding costly late-stage treatments.</a:t>
            </a:r>
          </a:p>
          <a:p>
            <a:endParaRPr lang="en-US" sz="1700"/>
          </a:p>
        </p:txBody>
      </p:sp>
      <p:pic>
        <p:nvPicPr>
          <p:cNvPr id="8" name="Picture 7" descr="Cartoon of people standing in a line at a hospital entrance&#10;&#10;AI-generated content may be incorrect.">
            <a:extLst>
              <a:ext uri="{FF2B5EF4-FFF2-40B4-BE49-F238E27FC236}">
                <a16:creationId xmlns:a16="http://schemas.microsoft.com/office/drawing/2014/main" id="{6F71B12D-1105-6158-ADDB-D4986DABF3F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132" r="4548" b="1"/>
          <a:stretch/>
        </p:blipFill>
        <p:spPr>
          <a:xfrm>
            <a:off x="6388701" y="2716074"/>
            <a:ext cx="5398487" cy="3456126"/>
          </a:xfrm>
          <a:custGeom>
            <a:avLst/>
            <a:gdLst/>
            <a:ahLst/>
            <a:cxnLst/>
            <a:rect l="l" t="t" r="r" b="b"/>
            <a:pathLst>
              <a:path w="5803299" h="4141924">
                <a:moveTo>
                  <a:pt x="4086182" y="1329"/>
                </a:moveTo>
                <a:cubicBezTo>
                  <a:pt x="4156698" y="-1238"/>
                  <a:pt x="4227324" y="-85"/>
                  <a:pt x="4297823" y="4799"/>
                </a:cubicBezTo>
                <a:cubicBezTo>
                  <a:pt x="4587107" y="19899"/>
                  <a:pt x="4876647" y="16089"/>
                  <a:pt x="5166059" y="27661"/>
                </a:cubicBezTo>
                <a:cubicBezTo>
                  <a:pt x="5261555" y="31612"/>
                  <a:pt x="5356545" y="10444"/>
                  <a:pt x="5451787" y="9315"/>
                </a:cubicBezTo>
                <a:cubicBezTo>
                  <a:pt x="5565889" y="7904"/>
                  <a:pt x="5680275" y="12949"/>
                  <a:pt x="5794837" y="16636"/>
                </a:cubicBezTo>
                <a:lnTo>
                  <a:pt x="5803299" y="16810"/>
                </a:lnTo>
                <a:lnTo>
                  <a:pt x="5803299" y="4141924"/>
                </a:lnTo>
                <a:lnTo>
                  <a:pt x="25520" y="4141924"/>
                </a:lnTo>
                <a:lnTo>
                  <a:pt x="38276" y="3985509"/>
                </a:lnTo>
                <a:cubicBezTo>
                  <a:pt x="68779" y="3844294"/>
                  <a:pt x="65552" y="3697862"/>
                  <a:pt x="28835" y="3558127"/>
                </a:cubicBezTo>
                <a:cubicBezTo>
                  <a:pt x="-4463" y="3426468"/>
                  <a:pt x="-11352" y="3294426"/>
                  <a:pt x="21053" y="3161618"/>
                </a:cubicBezTo>
                <a:cubicBezTo>
                  <a:pt x="51646" y="3038188"/>
                  <a:pt x="50153" y="2908978"/>
                  <a:pt x="16716" y="2786288"/>
                </a:cubicBezTo>
                <a:cubicBezTo>
                  <a:pt x="9316" y="2754521"/>
                  <a:pt x="4787" y="2722155"/>
                  <a:pt x="3192" y="2689584"/>
                </a:cubicBezTo>
                <a:cubicBezTo>
                  <a:pt x="-6887" y="2570683"/>
                  <a:pt x="10081" y="2453440"/>
                  <a:pt x="24242" y="2335942"/>
                </a:cubicBezTo>
                <a:cubicBezTo>
                  <a:pt x="33683" y="2261054"/>
                  <a:pt x="48099" y="2185401"/>
                  <a:pt x="24242" y="2111279"/>
                </a:cubicBezTo>
                <a:cubicBezTo>
                  <a:pt x="7899" y="2059623"/>
                  <a:pt x="4264" y="2004791"/>
                  <a:pt x="13654" y="1951426"/>
                </a:cubicBezTo>
                <a:cubicBezTo>
                  <a:pt x="29486" y="1856713"/>
                  <a:pt x="32790" y="1760329"/>
                  <a:pt x="23477" y="1664761"/>
                </a:cubicBezTo>
                <a:cubicBezTo>
                  <a:pt x="17328" y="1601751"/>
                  <a:pt x="18272" y="1538243"/>
                  <a:pt x="26284" y="1475437"/>
                </a:cubicBezTo>
                <a:cubicBezTo>
                  <a:pt x="36872" y="1390981"/>
                  <a:pt x="53330" y="1304994"/>
                  <a:pt x="33300" y="1220284"/>
                </a:cubicBezTo>
                <a:cubicBezTo>
                  <a:pt x="1406" y="1085690"/>
                  <a:pt x="7785" y="951224"/>
                  <a:pt x="20543" y="815610"/>
                </a:cubicBezTo>
                <a:cubicBezTo>
                  <a:pt x="30111" y="714697"/>
                  <a:pt x="40700" y="612636"/>
                  <a:pt x="21563" y="510574"/>
                </a:cubicBezTo>
                <a:cubicBezTo>
                  <a:pt x="13335" y="463218"/>
                  <a:pt x="13335" y="414790"/>
                  <a:pt x="21563" y="367433"/>
                </a:cubicBezTo>
                <a:cubicBezTo>
                  <a:pt x="31514" y="303645"/>
                  <a:pt x="40955" y="240494"/>
                  <a:pt x="28197" y="176068"/>
                </a:cubicBezTo>
                <a:cubicBezTo>
                  <a:pt x="22584" y="148001"/>
                  <a:pt x="18374" y="119679"/>
                  <a:pt x="15439" y="91357"/>
                </a:cubicBezTo>
                <a:lnTo>
                  <a:pt x="13471" y="15444"/>
                </a:lnTo>
                <a:lnTo>
                  <a:pt x="161497" y="23093"/>
                </a:lnTo>
                <a:cubicBezTo>
                  <a:pt x="242184" y="25544"/>
                  <a:pt x="322886" y="25615"/>
                  <a:pt x="403652" y="21310"/>
                </a:cubicBezTo>
                <a:cubicBezTo>
                  <a:pt x="579090" y="9611"/>
                  <a:pt x="755048" y="12123"/>
                  <a:pt x="930155" y="28790"/>
                </a:cubicBezTo>
                <a:cubicBezTo>
                  <a:pt x="934727" y="29284"/>
                  <a:pt x="939871" y="27908"/>
                  <a:pt x="944744" y="27978"/>
                </a:cubicBezTo>
                <a:lnTo>
                  <a:pt x="944756" y="27986"/>
                </a:lnTo>
                <a:lnTo>
                  <a:pt x="949368" y="27641"/>
                </a:lnTo>
                <a:lnTo>
                  <a:pt x="981805" y="30065"/>
                </a:lnTo>
                <a:lnTo>
                  <a:pt x="983936" y="28984"/>
                </a:lnTo>
                <a:cubicBezTo>
                  <a:pt x="988825" y="29108"/>
                  <a:pt x="993905" y="30625"/>
                  <a:pt x="998603" y="30483"/>
                </a:cubicBezTo>
                <a:cubicBezTo>
                  <a:pt x="1047368" y="29496"/>
                  <a:pt x="1096133" y="30483"/>
                  <a:pt x="1144770" y="25121"/>
                </a:cubicBezTo>
                <a:cubicBezTo>
                  <a:pt x="1267037" y="10007"/>
                  <a:pt x="1390204" y="6041"/>
                  <a:pt x="1513043" y="13266"/>
                </a:cubicBezTo>
                <a:cubicBezTo>
                  <a:pt x="1691465" y="24557"/>
                  <a:pt x="1870141" y="31472"/>
                  <a:pt x="2048943" y="16089"/>
                </a:cubicBezTo>
                <a:cubicBezTo>
                  <a:pt x="2150537" y="7480"/>
                  <a:pt x="2252129" y="-1693"/>
                  <a:pt x="2353721" y="10161"/>
                </a:cubicBezTo>
                <a:cubicBezTo>
                  <a:pt x="2440545" y="21000"/>
                  <a:pt x="2528079" y="22750"/>
                  <a:pt x="2615195" y="15383"/>
                </a:cubicBezTo>
                <a:cubicBezTo>
                  <a:pt x="2710489" y="8045"/>
                  <a:pt x="2806139" y="8045"/>
                  <a:pt x="2901433" y="15383"/>
                </a:cubicBezTo>
                <a:cubicBezTo>
                  <a:pt x="2992739" y="21029"/>
                  <a:pt x="3084299" y="30483"/>
                  <a:pt x="3175351" y="20323"/>
                </a:cubicBezTo>
                <a:cubicBezTo>
                  <a:pt x="3303357" y="6210"/>
                  <a:pt x="3430983" y="10867"/>
                  <a:pt x="3558737" y="19476"/>
                </a:cubicBezTo>
                <a:cubicBezTo>
                  <a:pt x="3664265" y="26532"/>
                  <a:pt x="3770177" y="36834"/>
                  <a:pt x="3875197" y="20181"/>
                </a:cubicBezTo>
                <a:cubicBezTo>
                  <a:pt x="3945258" y="10183"/>
                  <a:pt x="4015665" y="3895"/>
                  <a:pt x="4086182" y="1329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51736185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B3684CCF-CEBB-4D8E-A366-95E43D4C7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618B22-8D62-7F77-ED3B-BAEA31AF8F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45810"/>
            <a:ext cx="4960945" cy="1325563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+mn-lt"/>
              </a:rPr>
              <a:t>Barriers and Implementation Challenges</a:t>
            </a:r>
            <a:br>
              <a:rPr lang="en-US" sz="2800" dirty="0">
                <a:latin typeface="+mn-lt"/>
              </a:rPr>
            </a:br>
            <a:endParaRPr lang="en-US" sz="2800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CB99ED-F6C8-AB4E-F1E1-3C944C796B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4933462" cy="4351338"/>
          </a:xfrm>
        </p:spPr>
        <p:txBody>
          <a:bodyPr>
            <a:normAutofit/>
          </a:bodyPr>
          <a:lstStyle/>
          <a:p>
            <a:r>
              <a:rPr lang="en-US" sz="1800"/>
              <a:t>High Initial Investment: Includes software, hardware, and training costs that can burden smaller clinics.</a:t>
            </a:r>
          </a:p>
          <a:p>
            <a:r>
              <a:rPr lang="en-US" sz="1800"/>
              <a:t>Data Privacy Concerns: Patient information must be protected against cyber threats, requiring advanced security systems.</a:t>
            </a:r>
          </a:p>
          <a:p>
            <a:r>
              <a:rPr lang="en-US" sz="1800"/>
              <a:t>Resistance to Adoption: Some healthcare workers may be reluctant to shift from familiar paper-based systems to digital tools.</a:t>
            </a:r>
          </a:p>
          <a:p>
            <a:r>
              <a:rPr lang="en-US" sz="1800"/>
              <a:t>Need for Training and Support: Success depends on continuous education and accessible technical support for all users.</a:t>
            </a:r>
          </a:p>
          <a:p>
            <a:endParaRPr lang="en-US" sz="1800"/>
          </a:p>
        </p:txBody>
      </p:sp>
      <p:pic>
        <p:nvPicPr>
          <p:cNvPr id="11" name="Picture 10" descr="A person pointing at a screen&#10;&#10;AI-generated content may be incorrect.">
            <a:extLst>
              <a:ext uri="{FF2B5EF4-FFF2-40B4-BE49-F238E27FC236}">
                <a16:creationId xmlns:a16="http://schemas.microsoft.com/office/drawing/2014/main" id="{4C87ED79-49A1-34CA-147C-4F6E3F89786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38775" b="-2"/>
          <a:stretch/>
        </p:blipFill>
        <p:spPr>
          <a:xfrm>
            <a:off x="6863996" y="3154859"/>
            <a:ext cx="4030579" cy="3703141"/>
          </a:xfrm>
          <a:custGeom>
            <a:avLst/>
            <a:gdLst/>
            <a:ahLst/>
            <a:cxnLst/>
            <a:rect l="l" t="t" r="r" b="b"/>
            <a:pathLst>
              <a:path w="4030579" h="3703141">
                <a:moveTo>
                  <a:pt x="2015289" y="0"/>
                </a:moveTo>
                <a:cubicBezTo>
                  <a:pt x="3128303" y="0"/>
                  <a:pt x="4030579" y="902277"/>
                  <a:pt x="4030579" y="2015290"/>
                </a:cubicBezTo>
                <a:cubicBezTo>
                  <a:pt x="4030579" y="2710923"/>
                  <a:pt x="3678127" y="3324237"/>
                  <a:pt x="3142057" y="3686399"/>
                </a:cubicBezTo>
                <a:lnTo>
                  <a:pt x="3114499" y="3703141"/>
                </a:lnTo>
                <a:lnTo>
                  <a:pt x="916080" y="3703141"/>
                </a:lnTo>
                <a:lnTo>
                  <a:pt x="888522" y="3686399"/>
                </a:lnTo>
                <a:cubicBezTo>
                  <a:pt x="352452" y="3324237"/>
                  <a:pt x="0" y="2710923"/>
                  <a:pt x="0" y="2015290"/>
                </a:cubicBezTo>
                <a:cubicBezTo>
                  <a:pt x="0" y="902277"/>
                  <a:pt x="902277" y="0"/>
                  <a:pt x="2015289" y="0"/>
                </a:cubicBezTo>
                <a:close/>
              </a:path>
            </a:pathLst>
          </a:custGeom>
        </p:spPr>
      </p:pic>
      <p:sp>
        <p:nvSpPr>
          <p:cNvPr id="18" name="Arc 17">
            <a:extLst>
              <a:ext uri="{FF2B5EF4-FFF2-40B4-BE49-F238E27FC236}">
                <a16:creationId xmlns:a16="http://schemas.microsoft.com/office/drawing/2014/main" id="{70BEB1E7-2F88-40BC-B73D-42E5B6F80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4759070" flipV="1">
            <a:off x="6010869" y="-729072"/>
            <a:ext cx="4083433" cy="4083433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 descr="A computer screen with text and numbers&#10;&#10;AI-generated content may be incorrect.">
            <a:extLst>
              <a:ext uri="{FF2B5EF4-FFF2-40B4-BE49-F238E27FC236}">
                <a16:creationId xmlns:a16="http://schemas.microsoft.com/office/drawing/2014/main" id="{5FBCB65C-7CBE-13DA-6278-72C35A66259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4631" r="7273" b="4"/>
          <a:stretch/>
        </p:blipFill>
        <p:spPr>
          <a:xfrm>
            <a:off x="6305807" y="1"/>
            <a:ext cx="3519312" cy="3007909"/>
          </a:xfrm>
          <a:custGeom>
            <a:avLst/>
            <a:gdLst/>
            <a:ahLst/>
            <a:cxnLst/>
            <a:rect l="l" t="t" r="r" b="b"/>
            <a:pathLst>
              <a:path w="3519312" h="3007909">
                <a:moveTo>
                  <a:pt x="519780" y="0"/>
                </a:moveTo>
                <a:lnTo>
                  <a:pt x="2999532" y="0"/>
                </a:lnTo>
                <a:lnTo>
                  <a:pt x="3003921" y="3989"/>
                </a:lnTo>
                <a:cubicBezTo>
                  <a:pt x="3322356" y="322424"/>
                  <a:pt x="3519312" y="762338"/>
                  <a:pt x="3519312" y="1248253"/>
                </a:cubicBezTo>
                <a:cubicBezTo>
                  <a:pt x="3519312" y="2220084"/>
                  <a:pt x="2731487" y="3007909"/>
                  <a:pt x="1759656" y="3007909"/>
                </a:cubicBezTo>
                <a:cubicBezTo>
                  <a:pt x="787826" y="3007909"/>
                  <a:pt x="0" y="2220084"/>
                  <a:pt x="0" y="1248253"/>
                </a:cubicBezTo>
                <a:cubicBezTo>
                  <a:pt x="0" y="762338"/>
                  <a:pt x="196957" y="322424"/>
                  <a:pt x="515392" y="3989"/>
                </a:cubicBezTo>
                <a:close/>
              </a:path>
            </a:pathLst>
          </a:custGeom>
        </p:spPr>
      </p:pic>
      <p:pic>
        <p:nvPicPr>
          <p:cNvPr id="9" name="Picture 8" descr="A person working on a computer&#10;&#10;AI-generated content may be incorrect.">
            <a:extLst>
              <a:ext uri="{FF2B5EF4-FFF2-40B4-BE49-F238E27FC236}">
                <a16:creationId xmlns:a16="http://schemas.microsoft.com/office/drawing/2014/main" id="{BF5D0A9F-125F-46F4-6282-E076240B20E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4205" r="22582"/>
          <a:stretch/>
        </p:blipFill>
        <p:spPr>
          <a:xfrm>
            <a:off x="9933462" y="372217"/>
            <a:ext cx="2258539" cy="3554668"/>
          </a:xfrm>
          <a:custGeom>
            <a:avLst/>
            <a:gdLst/>
            <a:ahLst/>
            <a:cxnLst/>
            <a:rect l="l" t="t" r="r" b="b"/>
            <a:pathLst>
              <a:path w="2258539" h="3554668">
                <a:moveTo>
                  <a:pt x="1777334" y="0"/>
                </a:moveTo>
                <a:cubicBezTo>
                  <a:pt x="1900033" y="0"/>
                  <a:pt x="2019829" y="12434"/>
                  <a:pt x="2135529" y="36109"/>
                </a:cubicBezTo>
                <a:lnTo>
                  <a:pt x="2258539" y="67738"/>
                </a:lnTo>
                <a:lnTo>
                  <a:pt x="2258539" y="3486930"/>
                </a:lnTo>
                <a:lnTo>
                  <a:pt x="2135529" y="3518559"/>
                </a:lnTo>
                <a:cubicBezTo>
                  <a:pt x="2019829" y="3542235"/>
                  <a:pt x="1900033" y="3554668"/>
                  <a:pt x="1777334" y="3554668"/>
                </a:cubicBezTo>
                <a:cubicBezTo>
                  <a:pt x="795739" y="3554668"/>
                  <a:pt x="0" y="2758929"/>
                  <a:pt x="0" y="1777334"/>
                </a:cubicBezTo>
                <a:cubicBezTo>
                  <a:pt x="0" y="795740"/>
                  <a:pt x="795739" y="0"/>
                  <a:pt x="1777334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105560947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1420</TotalTime>
  <Words>1361</Words>
  <Application>Microsoft Macintosh PowerPoint</Application>
  <PresentationFormat>Widescreen</PresentationFormat>
  <Paragraphs>95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-webkit-standard</vt:lpstr>
      <vt:lpstr>Aptos</vt:lpstr>
      <vt:lpstr>Aptos Display</vt:lpstr>
      <vt:lpstr>Arial</vt:lpstr>
      <vt:lpstr>Calibri</vt:lpstr>
      <vt:lpstr>ElsevierSans</vt:lpstr>
      <vt:lpstr>Office Theme</vt:lpstr>
      <vt:lpstr>  Transforming Healthcare Through Informatics: Better Care, Lower Costs </vt:lpstr>
      <vt:lpstr>Introduction </vt:lpstr>
      <vt:lpstr>Objectives </vt:lpstr>
      <vt:lpstr>Population &amp; Demographics </vt:lpstr>
      <vt:lpstr>Core Components of Health Informatics </vt:lpstr>
      <vt:lpstr>Literature Review </vt:lpstr>
      <vt:lpstr>  Positive Outcomes of Informatics Integration  </vt:lpstr>
      <vt:lpstr>Financial Impact of Health Informatics </vt:lpstr>
      <vt:lpstr>Barriers and Implementation Challenges </vt:lpstr>
      <vt:lpstr>Policy and Practical Recommendations </vt:lpstr>
      <vt:lpstr>Real-World Case Examples </vt:lpstr>
      <vt:lpstr>Health Informatics in Pandemic Response </vt:lpstr>
      <vt:lpstr>Future Directions in Health Informatics </vt:lpstr>
      <vt:lpstr>Conclusion </vt:lpstr>
      <vt:lpstr>References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sdammare</dc:creator>
  <cp:lastModifiedBy>sdammare</cp:lastModifiedBy>
  <cp:revision>9</cp:revision>
  <dcterms:created xsi:type="dcterms:W3CDTF">2025-04-06T22:21:21Z</dcterms:created>
  <dcterms:modified xsi:type="dcterms:W3CDTF">2025-04-16T01:12:31Z</dcterms:modified>
</cp:coreProperties>
</file>